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3" r:id="rId5"/>
    <p:sldId id="271" r:id="rId6"/>
    <p:sldId id="277" r:id="rId7"/>
    <p:sldId id="272" r:id="rId8"/>
    <p:sldId id="278" r:id="rId9"/>
    <p:sldId id="273" r:id="rId10"/>
    <p:sldId id="281" r:id="rId11"/>
    <p:sldId id="279" r:id="rId12"/>
    <p:sldId id="282" r:id="rId13"/>
    <p:sldId id="280" r:id="rId14"/>
    <p:sldId id="270" r:id="rId15"/>
    <p:sldId id="283" r:id="rId16"/>
    <p:sldId id="284" r:id="rId17"/>
    <p:sldId id="285" r:id="rId18"/>
    <p:sldId id="264" r:id="rId19"/>
    <p:sldId id="269" r:id="rId20"/>
  </p:sldIdLst>
  <p:sldSz cx="18288000" cy="10287000"/>
  <p:notesSz cx="6858000" cy="9144000"/>
  <p:embeddedFontLst>
    <p:embeddedFont>
      <p:font typeface="Baloo Bhaijaan" panose="020B0604020202020204" charset="-78"/>
      <p:regular r:id="rId21"/>
    </p:embeddedFont>
    <p:embeddedFont>
      <p:font typeface="Be Vietnam Pro" pitchFamily="2" charset="-93"/>
      <p:regular r:id="rId22"/>
    </p:embeddedFont>
    <p:embeddedFont>
      <p:font typeface="Glacial Indifference" panose="020B0604020202020204" charset="0"/>
      <p:regular r:id="rId23"/>
    </p:embeddedFont>
    <p:embeddedFont>
      <p:font typeface="Glacial Indifference Bold" panose="020B0604020202020204" charset="0"/>
      <p:regular r:id="rId24"/>
    </p:embeddedFont>
    <p:embeddedFont>
      <p:font typeface="Montserrat" panose="00000500000000000000" pitchFamily="2" charset="-93"/>
      <p:regular r:id="rId25"/>
      <p:bold r:id="rId26"/>
      <p:italic r:id="rId27"/>
      <p:boldItalic r:id="rId28"/>
    </p:embeddedFont>
    <p:embeddedFont>
      <p:font typeface="Roboto" panose="02000000000000000000" pitchFamily="2"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5760" userDrawn="1">
          <p15:clr>
            <a:srgbClr val="A4A3A4"/>
          </p15:clr>
        </p15:guide>
        <p15:guide id="3" orient="horz" pos="32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CE45"/>
    <a:srgbClr val="EFBF39"/>
    <a:srgbClr val="E1A912"/>
    <a:srgbClr val="F3B908"/>
    <a:srgbClr val="FFECD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50" d="100"/>
          <a:sy n="50" d="100"/>
        </p:scale>
        <p:origin x="874" y="43"/>
      </p:cViewPr>
      <p:guideLst>
        <p:guide pos="5760"/>
        <p:guide orient="horz" pos="32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3" name="Freeform 3"/>
          <p:cNvSpPr/>
          <p:nvPr/>
        </p:nvSpPr>
        <p:spPr>
          <a:xfrm>
            <a:off x="12739162" y="-2098327"/>
            <a:ext cx="6823337" cy="6866251"/>
          </a:xfrm>
          <a:custGeom>
            <a:avLst/>
            <a:gdLst/>
            <a:ahLst/>
            <a:cxnLst/>
            <a:rect l="l" t="t" r="r" b="b"/>
            <a:pathLst>
              <a:path w="6823337" h="6866251">
                <a:moveTo>
                  <a:pt x="0" y="0"/>
                </a:moveTo>
                <a:lnTo>
                  <a:pt x="6823337" y="0"/>
                </a:lnTo>
                <a:lnTo>
                  <a:pt x="6823337" y="6866250"/>
                </a:lnTo>
                <a:lnTo>
                  <a:pt x="0" y="6866250"/>
                </a:lnTo>
                <a:lnTo>
                  <a:pt x="0" y="0"/>
                </a:lnTo>
                <a:close/>
              </a:path>
            </a:pathLst>
          </a:custGeom>
          <a:blipFill>
            <a:blip r:embed="rId2">
              <a:alphaModFix amt="50000"/>
            </a:blip>
            <a:stretch>
              <a:fillRect/>
            </a:stretch>
          </a:blipFill>
        </p:spPr>
        <p:txBody>
          <a:bodyPr/>
          <a:lstStyle/>
          <a:p>
            <a:endParaRPr lang="en-US"/>
          </a:p>
        </p:txBody>
      </p:sp>
      <p:sp>
        <p:nvSpPr>
          <p:cNvPr id="4" name="AutoShape 4"/>
          <p:cNvSpPr/>
          <p:nvPr/>
        </p:nvSpPr>
        <p:spPr>
          <a:xfrm>
            <a:off x="5910592" y="9409113"/>
            <a:ext cx="6492240" cy="0"/>
          </a:xfrm>
          <a:prstGeom prst="line">
            <a:avLst/>
          </a:prstGeom>
          <a:ln w="19050" cap="flat">
            <a:solidFill>
              <a:srgbClr val="FFECDB"/>
            </a:solidFill>
            <a:prstDash val="solid"/>
            <a:headEnd type="none" w="sm" len="sm"/>
            <a:tailEnd type="none" w="sm" len="sm"/>
          </a:ln>
        </p:spPr>
        <p:txBody>
          <a:bodyPr/>
          <a:lstStyle/>
          <a:p>
            <a:endParaRPr lang="en-US"/>
          </a:p>
        </p:txBody>
      </p:sp>
      <p:sp>
        <p:nvSpPr>
          <p:cNvPr id="5" name="Freeform 5"/>
          <p:cNvSpPr/>
          <p:nvPr/>
        </p:nvSpPr>
        <p:spPr>
          <a:xfrm>
            <a:off x="16789141" y="7590341"/>
            <a:ext cx="2737263" cy="4246563"/>
          </a:xfrm>
          <a:custGeom>
            <a:avLst/>
            <a:gdLst/>
            <a:ahLst/>
            <a:cxnLst/>
            <a:rect l="l" t="t" r="r" b="b"/>
            <a:pathLst>
              <a:path w="2737263" h="4246563">
                <a:moveTo>
                  <a:pt x="0" y="0"/>
                </a:moveTo>
                <a:lnTo>
                  <a:pt x="2737263" y="0"/>
                </a:lnTo>
                <a:lnTo>
                  <a:pt x="2737263" y="4246563"/>
                </a:lnTo>
                <a:lnTo>
                  <a:pt x="0" y="4246563"/>
                </a:lnTo>
                <a:lnTo>
                  <a:pt x="0" y="0"/>
                </a:lnTo>
                <a:close/>
              </a:path>
            </a:pathLst>
          </a:custGeom>
          <a:blipFill>
            <a:blip r:embed="rId3"/>
            <a:stretch>
              <a:fillRect/>
            </a:stretch>
          </a:blipFill>
        </p:spPr>
        <p:txBody>
          <a:bodyPr/>
          <a:lstStyle/>
          <a:p>
            <a:endParaRPr lang="en-US"/>
          </a:p>
        </p:txBody>
      </p:sp>
      <p:sp>
        <p:nvSpPr>
          <p:cNvPr id="6" name="Freeform 6"/>
          <p:cNvSpPr/>
          <p:nvPr/>
        </p:nvSpPr>
        <p:spPr>
          <a:xfrm rot="3142433">
            <a:off x="-591839" y="1455870"/>
            <a:ext cx="2059688" cy="3566559"/>
          </a:xfrm>
          <a:custGeom>
            <a:avLst/>
            <a:gdLst/>
            <a:ahLst/>
            <a:cxnLst/>
            <a:rect l="l" t="t" r="r" b="b"/>
            <a:pathLst>
              <a:path w="2059688" h="3566559">
                <a:moveTo>
                  <a:pt x="0" y="0"/>
                </a:moveTo>
                <a:lnTo>
                  <a:pt x="2059688" y="0"/>
                </a:lnTo>
                <a:lnTo>
                  <a:pt x="2059688" y="3566558"/>
                </a:lnTo>
                <a:lnTo>
                  <a:pt x="0" y="3566558"/>
                </a:lnTo>
                <a:lnTo>
                  <a:pt x="0" y="0"/>
                </a:lnTo>
                <a:close/>
              </a:path>
            </a:pathLst>
          </a:custGeom>
          <a:blipFill>
            <a:blip r:embed="rId4"/>
            <a:stretch>
              <a:fillRect/>
            </a:stretch>
          </a:blipFill>
        </p:spPr>
        <p:txBody>
          <a:bodyPr/>
          <a:lstStyle/>
          <a:p>
            <a:endParaRPr lang="en-US"/>
          </a:p>
        </p:txBody>
      </p:sp>
      <p:sp>
        <p:nvSpPr>
          <p:cNvPr id="7" name="Freeform 7"/>
          <p:cNvSpPr/>
          <p:nvPr/>
        </p:nvSpPr>
        <p:spPr>
          <a:xfrm rot="-1027024">
            <a:off x="-3086100" y="5849585"/>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5"/>
            <a:stretch>
              <a:fillRect/>
            </a:stretch>
          </a:blipFill>
        </p:spPr>
        <p:txBody>
          <a:bodyPr/>
          <a:lstStyle/>
          <a:p>
            <a:endParaRPr lang="en-US"/>
          </a:p>
        </p:txBody>
      </p:sp>
      <p:sp>
        <p:nvSpPr>
          <p:cNvPr id="8" name="TextBox 8"/>
          <p:cNvSpPr txBox="1"/>
          <p:nvPr/>
        </p:nvSpPr>
        <p:spPr>
          <a:xfrm>
            <a:off x="3072253" y="1411471"/>
            <a:ext cx="13235761" cy="3433632"/>
          </a:xfrm>
          <a:prstGeom prst="rect">
            <a:avLst/>
          </a:prstGeom>
        </p:spPr>
        <p:txBody>
          <a:bodyPr wrap="square" lIns="0" tIns="0" rIns="0" bIns="0" rtlCol="0" anchor="t">
            <a:spAutoFit/>
          </a:bodyPr>
          <a:lstStyle/>
          <a:p>
            <a:pPr>
              <a:lnSpc>
                <a:spcPts val="29660"/>
              </a:lnSpc>
            </a:pPr>
            <a:r>
              <a:rPr lang="vi-VN" sz="15000" dirty="0">
                <a:solidFill>
                  <a:srgbClr val="FFECDB"/>
                </a:solidFill>
                <a:latin typeface="Baloo Bhaijaan"/>
              </a:rPr>
              <a:t>Project </a:t>
            </a:r>
            <a:r>
              <a:rPr lang="vi-VN" sz="15000" dirty="0" err="1">
                <a:solidFill>
                  <a:srgbClr val="FFECDB"/>
                </a:solidFill>
                <a:latin typeface="Baloo Bhaijaan"/>
              </a:rPr>
              <a:t>Prosal</a:t>
            </a:r>
            <a:r>
              <a:rPr lang="vi-VN" sz="15000" dirty="0">
                <a:solidFill>
                  <a:srgbClr val="FFECDB"/>
                </a:solidFill>
                <a:latin typeface="Baloo Bhaijaan"/>
              </a:rPr>
              <a:t> </a:t>
            </a:r>
            <a:endParaRPr lang="en-US" sz="15000" dirty="0">
              <a:solidFill>
                <a:srgbClr val="FFECDB"/>
              </a:solidFill>
              <a:latin typeface="Baloo Bhaijaan"/>
            </a:endParaRPr>
          </a:p>
        </p:txBody>
      </p:sp>
      <p:sp>
        <p:nvSpPr>
          <p:cNvPr id="11" name="TextBox 11"/>
          <p:cNvSpPr txBox="1"/>
          <p:nvPr/>
        </p:nvSpPr>
        <p:spPr>
          <a:xfrm>
            <a:off x="12438927" y="9229576"/>
            <a:ext cx="4856468" cy="359073"/>
          </a:xfrm>
          <a:prstGeom prst="rect">
            <a:avLst/>
          </a:prstGeom>
        </p:spPr>
        <p:txBody>
          <a:bodyPr wrap="square" lIns="0" tIns="0" rIns="0" bIns="0" rtlCol="0" anchor="t">
            <a:spAutoFit/>
          </a:bodyPr>
          <a:lstStyle/>
          <a:p>
            <a:pPr algn="r">
              <a:lnSpc>
                <a:spcPts val="2799"/>
              </a:lnSpc>
            </a:pPr>
            <a:r>
              <a:rPr lang="vi-VN" sz="2400" spc="357" dirty="0">
                <a:solidFill>
                  <a:srgbClr val="FFECDB"/>
                </a:solidFill>
                <a:latin typeface="Glacial Indifference Bold"/>
              </a:rPr>
              <a:t>IT3160E – </a:t>
            </a:r>
            <a:r>
              <a:rPr lang="vi-VN" sz="2400" spc="357" dirty="0" err="1">
                <a:solidFill>
                  <a:srgbClr val="FFECDB"/>
                </a:solidFill>
                <a:latin typeface="Glacial Indifference Bold"/>
              </a:rPr>
              <a:t>Semester</a:t>
            </a:r>
            <a:r>
              <a:rPr lang="vi-VN" sz="2400" spc="357" dirty="0">
                <a:solidFill>
                  <a:srgbClr val="FFECDB"/>
                </a:solidFill>
                <a:latin typeface="Glacial Indifference Bold"/>
              </a:rPr>
              <a:t> </a:t>
            </a:r>
            <a:r>
              <a:rPr lang="en-US" sz="2400" spc="357" dirty="0">
                <a:solidFill>
                  <a:srgbClr val="FFECDB"/>
                </a:solidFill>
                <a:latin typeface="Glacial Indifference Bold"/>
              </a:rPr>
              <a:t>2023.2</a:t>
            </a:r>
            <a:r>
              <a:rPr lang="vi-VN" sz="2400" spc="357" dirty="0">
                <a:solidFill>
                  <a:srgbClr val="FFECDB"/>
                </a:solidFill>
                <a:latin typeface="Glacial Indifference Bold"/>
              </a:rPr>
              <a:t> </a:t>
            </a:r>
            <a:endParaRPr lang="en-US" sz="2400" spc="357" dirty="0">
              <a:solidFill>
                <a:srgbClr val="FFECDB"/>
              </a:solidFill>
              <a:latin typeface="Glacial Indifference Bold"/>
            </a:endParaRPr>
          </a:p>
        </p:txBody>
      </p:sp>
      <p:sp>
        <p:nvSpPr>
          <p:cNvPr id="12" name="TextBox 9">
            <a:extLst>
              <a:ext uri="{FF2B5EF4-FFF2-40B4-BE49-F238E27FC236}">
                <a16:creationId xmlns:a16="http://schemas.microsoft.com/office/drawing/2014/main" id="{13C27A11-C4A1-44CC-2CC6-AD790A22B004}"/>
              </a:ext>
            </a:extLst>
          </p:cNvPr>
          <p:cNvSpPr txBox="1"/>
          <p:nvPr/>
        </p:nvSpPr>
        <p:spPr>
          <a:xfrm>
            <a:off x="5181600" y="3732638"/>
            <a:ext cx="22538143" cy="3256661"/>
          </a:xfrm>
          <a:prstGeom prst="rect">
            <a:avLst/>
          </a:prstGeom>
        </p:spPr>
        <p:txBody>
          <a:bodyPr wrap="square" lIns="0" tIns="0" rIns="0" bIns="0" rtlCol="0" anchor="t">
            <a:spAutoFit/>
          </a:bodyPr>
          <a:lstStyle/>
          <a:p>
            <a:pPr>
              <a:lnSpc>
                <a:spcPts val="29660"/>
              </a:lnSpc>
            </a:pPr>
            <a:r>
              <a:rPr lang="vi-VN" sz="9600" dirty="0" err="1">
                <a:solidFill>
                  <a:srgbClr val="E1A912"/>
                </a:solidFill>
                <a:latin typeface="Baloo Bhaijaan"/>
              </a:rPr>
              <a:t>House</a:t>
            </a:r>
            <a:r>
              <a:rPr lang="vi-VN" sz="9600" dirty="0">
                <a:solidFill>
                  <a:srgbClr val="E1A912"/>
                </a:solidFill>
                <a:latin typeface="Baloo Bhaijaan"/>
              </a:rPr>
              <a:t> </a:t>
            </a:r>
            <a:r>
              <a:rPr lang="vi-VN" sz="9600" dirty="0" err="1">
                <a:solidFill>
                  <a:srgbClr val="E1A912"/>
                </a:solidFill>
                <a:latin typeface="Baloo Bhaijaan"/>
              </a:rPr>
              <a:t>price</a:t>
            </a:r>
            <a:r>
              <a:rPr lang="vi-VN" sz="9600" dirty="0">
                <a:solidFill>
                  <a:srgbClr val="E1A912"/>
                </a:solidFill>
                <a:latin typeface="Baloo Bhaijaan"/>
              </a:rPr>
              <a:t> </a:t>
            </a:r>
            <a:r>
              <a:rPr lang="vi-VN" sz="9600" dirty="0" err="1">
                <a:solidFill>
                  <a:srgbClr val="E1A912"/>
                </a:solidFill>
                <a:latin typeface="Baloo Bhaijaan"/>
              </a:rPr>
              <a:t>prediction</a:t>
            </a:r>
            <a:endParaRPr lang="en-US" sz="9600" dirty="0">
              <a:solidFill>
                <a:srgbClr val="E1A912"/>
              </a:solidFill>
              <a:latin typeface="Baloo Bhaija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FBF39"/>
        </a:solidFill>
        <a:effectLst/>
      </p:bgPr>
    </p:bg>
    <p:spTree>
      <p:nvGrpSpPr>
        <p:cNvPr id="1" name=""/>
        <p:cNvGrpSpPr/>
        <p:nvPr/>
      </p:nvGrpSpPr>
      <p:grpSpPr>
        <a:xfrm>
          <a:off x="0" y="0"/>
          <a:ext cx="0" cy="0"/>
          <a:chOff x="0" y="0"/>
          <a:chExt cx="0" cy="0"/>
        </a:xfrm>
      </p:grpSpPr>
      <p:pic>
        <p:nvPicPr>
          <p:cNvPr id="2050" name="Picture 2" descr="Random Forest – TikZ.net">
            <a:extLst>
              <a:ext uri="{FF2B5EF4-FFF2-40B4-BE49-F238E27FC236}">
                <a16:creationId xmlns:a16="http://schemas.microsoft.com/office/drawing/2014/main" id="{99DA9037-D6E4-841C-FFC9-B906E8457E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9300" y="306798"/>
            <a:ext cx="14249400" cy="96734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4596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391A46-0C80-9B3A-DC72-E8094A373C8D}"/>
              </a:ext>
            </a:extLst>
          </p:cNvPr>
          <p:cNvSpPr txBox="1"/>
          <p:nvPr/>
        </p:nvSpPr>
        <p:spPr>
          <a:xfrm>
            <a:off x="2362200" y="343359"/>
            <a:ext cx="11590006" cy="1569660"/>
          </a:xfrm>
          <a:prstGeom prst="rect">
            <a:avLst/>
          </a:prstGeom>
          <a:noFill/>
        </p:spPr>
        <p:txBody>
          <a:bodyPr wrap="square" rtlCol="0">
            <a:spAutoFit/>
          </a:bodyPr>
          <a:lstStyle/>
          <a:p>
            <a:r>
              <a:rPr lang="en-US" sz="9600" dirty="0">
                <a:solidFill>
                  <a:srgbClr val="F3B908"/>
                </a:solidFill>
              </a:rPr>
              <a:t>Gradient Boosting</a:t>
            </a:r>
          </a:p>
        </p:txBody>
      </p:sp>
      <p:grpSp>
        <p:nvGrpSpPr>
          <p:cNvPr id="22" name="Group 21">
            <a:extLst>
              <a:ext uri="{FF2B5EF4-FFF2-40B4-BE49-F238E27FC236}">
                <a16:creationId xmlns:a16="http://schemas.microsoft.com/office/drawing/2014/main" id="{B28FE3D3-49BB-8326-54DE-407A5708104B}"/>
              </a:ext>
            </a:extLst>
          </p:cNvPr>
          <p:cNvGrpSpPr/>
          <p:nvPr/>
        </p:nvGrpSpPr>
        <p:grpSpPr>
          <a:xfrm>
            <a:off x="736278" y="381459"/>
            <a:ext cx="1163454" cy="1569660"/>
            <a:chOff x="2514600" y="3891164"/>
            <a:chExt cx="1163454" cy="1569660"/>
          </a:xfrm>
        </p:grpSpPr>
        <p:sp>
          <p:nvSpPr>
            <p:cNvPr id="9" name="Rectangle: Rounded Corners 8">
              <a:extLst>
                <a:ext uri="{FF2B5EF4-FFF2-40B4-BE49-F238E27FC236}">
                  <a16:creationId xmlns:a16="http://schemas.microsoft.com/office/drawing/2014/main" id="{0DEFA314-12F7-3C83-157F-9A4F339D3DBA}"/>
                </a:ext>
              </a:extLst>
            </p:cNvPr>
            <p:cNvSpPr/>
            <p:nvPr/>
          </p:nvSpPr>
          <p:spPr>
            <a:xfrm>
              <a:off x="2514600" y="4005923"/>
              <a:ext cx="1163454" cy="1340142"/>
            </a:xfrm>
            <a:prstGeom prst="roundRect">
              <a:avLst/>
            </a:prstGeom>
            <a:solidFill>
              <a:srgbClr val="F3B90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1516A1-5707-3664-FF91-84C8A79E977C}"/>
                </a:ext>
              </a:extLst>
            </p:cNvPr>
            <p:cNvSpPr txBox="1"/>
            <p:nvPr/>
          </p:nvSpPr>
          <p:spPr>
            <a:xfrm>
              <a:off x="2791527" y="3891164"/>
              <a:ext cx="609600" cy="1569660"/>
            </a:xfrm>
            <a:prstGeom prst="rect">
              <a:avLst/>
            </a:prstGeom>
            <a:noFill/>
          </p:spPr>
          <p:txBody>
            <a:bodyPr wrap="square" rtlCol="0">
              <a:spAutoFit/>
            </a:bodyPr>
            <a:lstStyle/>
            <a:p>
              <a:pPr algn="ctr"/>
              <a:r>
                <a:rPr lang="en-US" sz="9600" dirty="0"/>
                <a:t>4</a:t>
              </a:r>
            </a:p>
          </p:txBody>
        </p:sp>
      </p:grpSp>
      <p:sp>
        <p:nvSpPr>
          <p:cNvPr id="4" name="TextBox 3">
            <a:extLst>
              <a:ext uri="{FF2B5EF4-FFF2-40B4-BE49-F238E27FC236}">
                <a16:creationId xmlns:a16="http://schemas.microsoft.com/office/drawing/2014/main" id="{6BCB2909-4051-EADC-6548-5B8256C8E503}"/>
              </a:ext>
            </a:extLst>
          </p:cNvPr>
          <p:cNvSpPr txBox="1"/>
          <p:nvPr/>
        </p:nvSpPr>
        <p:spPr>
          <a:xfrm>
            <a:off x="724555" y="2476500"/>
            <a:ext cx="16741396" cy="4524315"/>
          </a:xfrm>
          <a:prstGeom prst="rect">
            <a:avLst/>
          </a:prstGeom>
          <a:noFill/>
        </p:spPr>
        <p:txBody>
          <a:bodyPr wrap="square">
            <a:spAutoFit/>
          </a:bodyPr>
          <a:lstStyle/>
          <a:p>
            <a:pPr algn="just" rtl="0" fontAlgn="base">
              <a:spcBef>
                <a:spcPts val="0"/>
              </a:spcBef>
              <a:spcAft>
                <a:spcPts val="0"/>
              </a:spcAft>
            </a:pPr>
            <a:r>
              <a:rPr lang="en-US" sz="4800" b="0" i="0" u="none" strike="noStrike" dirty="0">
                <a:solidFill>
                  <a:schemeClr val="bg1"/>
                </a:solidFill>
                <a:effectLst/>
                <a:latin typeface="Be Vietnam Pro" pitchFamily="2" charset="-93"/>
              </a:rPr>
              <a:t>Gradient Boosting also combines weak learners like DTs sequentially.</a:t>
            </a:r>
          </a:p>
          <a:p>
            <a:pPr algn="just" rtl="0" fontAlgn="base">
              <a:spcBef>
                <a:spcPts val="0"/>
              </a:spcBef>
              <a:spcAft>
                <a:spcPts val="0"/>
              </a:spcAft>
            </a:pPr>
            <a:r>
              <a:rPr lang="en-US" sz="4800" b="0" i="0" u="none" strike="noStrike" dirty="0">
                <a:solidFill>
                  <a:schemeClr val="bg1"/>
                </a:solidFill>
                <a:effectLst/>
                <a:latin typeface="Be Vietnam Pro" pitchFamily="2" charset="-93"/>
              </a:rPr>
              <a:t>The model needs to have a differentiable loss function to begin with, this case represented by MSE.</a:t>
            </a:r>
            <a:endParaRPr lang="en-US" sz="4800" b="0" dirty="0">
              <a:solidFill>
                <a:schemeClr val="bg1"/>
              </a:solidFill>
              <a:effectLst/>
              <a:latin typeface="Be Vietnam Pro" pitchFamily="2" charset="-93"/>
            </a:endParaRPr>
          </a:p>
          <a:p>
            <a:br>
              <a:rPr lang="en-US" sz="4800" dirty="0">
                <a:solidFill>
                  <a:schemeClr val="bg1"/>
                </a:solidFill>
                <a:latin typeface="Be Vietnam Pro" pitchFamily="2" charset="-93"/>
              </a:rPr>
            </a:br>
            <a:endParaRPr lang="en-US" sz="4800" dirty="0">
              <a:solidFill>
                <a:schemeClr val="bg1"/>
              </a:solidFill>
              <a:latin typeface="Be Vietnam Pro" pitchFamily="2" charset="-93"/>
            </a:endParaRPr>
          </a:p>
        </p:txBody>
      </p:sp>
      <p:sp>
        <p:nvSpPr>
          <p:cNvPr id="6" name="TextBox 5">
            <a:extLst>
              <a:ext uri="{FF2B5EF4-FFF2-40B4-BE49-F238E27FC236}">
                <a16:creationId xmlns:a16="http://schemas.microsoft.com/office/drawing/2014/main" id="{14426531-A85A-76B2-78A2-A5E0AFD48E2D}"/>
              </a:ext>
            </a:extLst>
          </p:cNvPr>
          <p:cNvSpPr txBox="1"/>
          <p:nvPr/>
        </p:nvSpPr>
        <p:spPr>
          <a:xfrm>
            <a:off x="736278" y="6077485"/>
            <a:ext cx="9144000" cy="923330"/>
          </a:xfrm>
          <a:prstGeom prst="rect">
            <a:avLst/>
          </a:prstGeom>
          <a:noFill/>
        </p:spPr>
        <p:txBody>
          <a:bodyPr wrap="square">
            <a:spAutoFit/>
          </a:bodyPr>
          <a:lstStyle/>
          <a:p>
            <a:pPr algn="just" rtl="0">
              <a:spcBef>
                <a:spcPts val="0"/>
              </a:spcBef>
              <a:spcAft>
                <a:spcPts val="0"/>
              </a:spcAft>
            </a:pPr>
            <a:r>
              <a:rPr lang="en-US" sz="5400" b="1" i="0" u="none" strike="noStrike" dirty="0">
                <a:solidFill>
                  <a:srgbClr val="F9CE45"/>
                </a:solidFill>
                <a:effectLst/>
                <a:latin typeface="Be Vietnam Pro" pitchFamily="2" charset="-93"/>
              </a:rPr>
              <a:t>Iterate these step:</a:t>
            </a:r>
            <a:endParaRPr lang="en-US" sz="5400" b="1" dirty="0">
              <a:solidFill>
                <a:srgbClr val="F9CE45"/>
              </a:solidFill>
              <a:effectLst/>
              <a:latin typeface="Be Vietnam Pro" pitchFamily="2" charset="-93"/>
            </a:endParaRPr>
          </a:p>
        </p:txBody>
      </p:sp>
      <p:sp>
        <p:nvSpPr>
          <p:cNvPr id="10" name="TextBox 9">
            <a:extLst>
              <a:ext uri="{FF2B5EF4-FFF2-40B4-BE49-F238E27FC236}">
                <a16:creationId xmlns:a16="http://schemas.microsoft.com/office/drawing/2014/main" id="{8EA86127-2815-835F-A2EF-CB8D4A9E6C12}"/>
              </a:ext>
            </a:extLst>
          </p:cNvPr>
          <p:cNvSpPr txBox="1"/>
          <p:nvPr/>
        </p:nvSpPr>
        <p:spPr>
          <a:xfrm>
            <a:off x="2057400" y="7526196"/>
            <a:ext cx="14983947" cy="1569660"/>
          </a:xfrm>
          <a:prstGeom prst="rect">
            <a:avLst/>
          </a:prstGeom>
          <a:noFill/>
        </p:spPr>
        <p:txBody>
          <a:bodyPr wrap="square">
            <a:spAutoFit/>
          </a:bodyPr>
          <a:lstStyle/>
          <a:p>
            <a:pPr algn="ctr"/>
            <a:r>
              <a:rPr lang="en-US" sz="4800" b="0" i="0" u="none" strike="noStrike" dirty="0">
                <a:solidFill>
                  <a:schemeClr val="bg1"/>
                </a:solidFill>
                <a:effectLst/>
                <a:latin typeface="Be Vietnam Pro" pitchFamily="2" charset="-93"/>
              </a:rPr>
              <a:t>calculate the gradient step for each sample</a:t>
            </a:r>
          </a:p>
          <a:p>
            <a:pPr algn="ctr"/>
            <a:r>
              <a:rPr lang="en-US" sz="4800" b="0" i="0" u="none" strike="noStrike" dirty="0">
                <a:solidFill>
                  <a:schemeClr val="bg1"/>
                </a:solidFill>
                <a:effectLst/>
                <a:latin typeface="Be Vietnam Pro" pitchFamily="2" charset="-93"/>
              </a:rPr>
              <a:t> (for MSE this is the residual)</a:t>
            </a:r>
            <a:endParaRPr lang="en-US" sz="4800" dirty="0">
              <a:solidFill>
                <a:schemeClr val="bg1"/>
              </a:solidFill>
              <a:latin typeface="Be Vietnam Pro" pitchFamily="2" charset="-93"/>
            </a:endParaRPr>
          </a:p>
        </p:txBody>
      </p:sp>
      <p:sp>
        <p:nvSpPr>
          <p:cNvPr id="11" name="Rectangle: Rounded Corners 10">
            <a:extLst>
              <a:ext uri="{FF2B5EF4-FFF2-40B4-BE49-F238E27FC236}">
                <a16:creationId xmlns:a16="http://schemas.microsoft.com/office/drawing/2014/main" id="{BA0326DC-D9A7-88F0-59B9-831E25CB7A07}"/>
              </a:ext>
            </a:extLst>
          </p:cNvPr>
          <p:cNvSpPr/>
          <p:nvPr/>
        </p:nvSpPr>
        <p:spPr>
          <a:xfrm>
            <a:off x="2362200" y="7353300"/>
            <a:ext cx="14249400" cy="1905000"/>
          </a:xfrm>
          <a:prstGeom prst="roundRect">
            <a:avLst/>
          </a:prstGeom>
          <a:noFill/>
          <a:ln w="44450">
            <a:solidFill>
              <a:srgbClr val="F9CE4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DD46B102-DB19-2A81-DBCE-E4865E7B45A3}"/>
              </a:ext>
            </a:extLst>
          </p:cNvPr>
          <p:cNvSpPr/>
          <p:nvPr/>
        </p:nvSpPr>
        <p:spPr>
          <a:xfrm>
            <a:off x="8648700" y="9794631"/>
            <a:ext cx="990600" cy="1295400"/>
          </a:xfrm>
          <a:prstGeom prst="downArrow">
            <a:avLst/>
          </a:prstGeom>
          <a:solidFill>
            <a:srgbClr val="EFBF3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7254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8EA86127-2815-835F-A2EF-CB8D4A9E6C12}"/>
              </a:ext>
            </a:extLst>
          </p:cNvPr>
          <p:cNvSpPr txBox="1"/>
          <p:nvPr/>
        </p:nvSpPr>
        <p:spPr>
          <a:xfrm>
            <a:off x="3099826" y="1272570"/>
            <a:ext cx="13078947" cy="1569660"/>
          </a:xfrm>
          <a:prstGeom prst="rect">
            <a:avLst/>
          </a:prstGeom>
          <a:noFill/>
        </p:spPr>
        <p:txBody>
          <a:bodyPr wrap="square">
            <a:spAutoFit/>
          </a:bodyPr>
          <a:lstStyle/>
          <a:p>
            <a:pPr algn="ctr"/>
            <a:r>
              <a:rPr lang="en-US" sz="4800" b="0" i="0" u="none" strike="noStrike" dirty="0">
                <a:solidFill>
                  <a:schemeClr val="bg1"/>
                </a:solidFill>
                <a:effectLst/>
                <a:latin typeface="Be Vietnam Pro" pitchFamily="2" charset="-93"/>
              </a:rPr>
              <a:t>Fit a regression tree for the sample to predict the Gradient</a:t>
            </a:r>
            <a:endParaRPr lang="en-US" sz="4800" dirty="0">
              <a:solidFill>
                <a:schemeClr val="bg1"/>
              </a:solidFill>
              <a:latin typeface="Be Vietnam Pro" pitchFamily="2" charset="-93"/>
            </a:endParaRPr>
          </a:p>
        </p:txBody>
      </p:sp>
      <p:sp>
        <p:nvSpPr>
          <p:cNvPr id="11" name="Rectangle: Rounded Corners 10">
            <a:extLst>
              <a:ext uri="{FF2B5EF4-FFF2-40B4-BE49-F238E27FC236}">
                <a16:creationId xmlns:a16="http://schemas.microsoft.com/office/drawing/2014/main" id="{BA0326DC-D9A7-88F0-59B9-831E25CB7A07}"/>
              </a:ext>
            </a:extLst>
          </p:cNvPr>
          <p:cNvSpPr/>
          <p:nvPr/>
        </p:nvSpPr>
        <p:spPr>
          <a:xfrm>
            <a:off x="2362200" y="1104900"/>
            <a:ext cx="14249400" cy="1905000"/>
          </a:xfrm>
          <a:prstGeom prst="roundRect">
            <a:avLst/>
          </a:prstGeom>
          <a:noFill/>
          <a:ln w="44450">
            <a:solidFill>
              <a:srgbClr val="F9CE4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Down 1">
            <a:extLst>
              <a:ext uri="{FF2B5EF4-FFF2-40B4-BE49-F238E27FC236}">
                <a16:creationId xmlns:a16="http://schemas.microsoft.com/office/drawing/2014/main" id="{CD3110FB-7C92-B952-4873-BE3BC80391BC}"/>
              </a:ext>
            </a:extLst>
          </p:cNvPr>
          <p:cNvSpPr/>
          <p:nvPr/>
        </p:nvSpPr>
        <p:spPr>
          <a:xfrm>
            <a:off x="8618219" y="3543300"/>
            <a:ext cx="990600" cy="1295400"/>
          </a:xfrm>
          <a:prstGeom prst="downArrow">
            <a:avLst/>
          </a:prstGeom>
          <a:solidFill>
            <a:srgbClr val="EFBF3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Down 17">
            <a:extLst>
              <a:ext uri="{FF2B5EF4-FFF2-40B4-BE49-F238E27FC236}">
                <a16:creationId xmlns:a16="http://schemas.microsoft.com/office/drawing/2014/main" id="{EE04BEE1-C6D9-9EFE-F641-48AD2DC6919B}"/>
              </a:ext>
            </a:extLst>
          </p:cNvPr>
          <p:cNvSpPr/>
          <p:nvPr/>
        </p:nvSpPr>
        <p:spPr>
          <a:xfrm>
            <a:off x="8648699" y="-647700"/>
            <a:ext cx="990600" cy="1295400"/>
          </a:xfrm>
          <a:prstGeom prst="downArrow">
            <a:avLst/>
          </a:prstGeom>
          <a:solidFill>
            <a:srgbClr val="EFBF3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6DCA899A-1460-9F8D-5644-35E07BD3142B}"/>
              </a:ext>
            </a:extLst>
          </p:cNvPr>
          <p:cNvSpPr txBox="1"/>
          <p:nvPr/>
        </p:nvSpPr>
        <p:spPr>
          <a:xfrm>
            <a:off x="2756926" y="5318790"/>
            <a:ext cx="13078947" cy="1569660"/>
          </a:xfrm>
          <a:prstGeom prst="rect">
            <a:avLst/>
          </a:prstGeom>
          <a:noFill/>
        </p:spPr>
        <p:txBody>
          <a:bodyPr wrap="square">
            <a:spAutoFit/>
          </a:bodyPr>
          <a:lstStyle/>
          <a:p>
            <a:pPr algn="ctr"/>
            <a:r>
              <a:rPr lang="en-US" sz="4800" b="0" i="0" u="none" strike="noStrike" dirty="0">
                <a:solidFill>
                  <a:schemeClr val="bg1"/>
                </a:solidFill>
                <a:effectLst/>
                <a:latin typeface="Be Vietnam Pro" pitchFamily="2" charset="-93"/>
              </a:rPr>
              <a:t>Use the newly-created weak-learner to create the new target function</a:t>
            </a:r>
            <a:endParaRPr lang="en-US" sz="4800" dirty="0">
              <a:solidFill>
                <a:schemeClr val="bg1"/>
              </a:solidFill>
              <a:latin typeface="Be Vietnam Pro" pitchFamily="2" charset="-93"/>
            </a:endParaRPr>
          </a:p>
        </p:txBody>
      </p:sp>
      <p:sp>
        <p:nvSpPr>
          <p:cNvPr id="20" name="Rectangle: Rounded Corners 19">
            <a:extLst>
              <a:ext uri="{FF2B5EF4-FFF2-40B4-BE49-F238E27FC236}">
                <a16:creationId xmlns:a16="http://schemas.microsoft.com/office/drawing/2014/main" id="{81EA9C87-739F-27C4-8824-932C223BF06F}"/>
              </a:ext>
            </a:extLst>
          </p:cNvPr>
          <p:cNvSpPr/>
          <p:nvPr/>
        </p:nvSpPr>
        <p:spPr>
          <a:xfrm>
            <a:off x="2019300" y="5151120"/>
            <a:ext cx="14249400" cy="1905000"/>
          </a:xfrm>
          <a:prstGeom prst="roundRect">
            <a:avLst/>
          </a:prstGeom>
          <a:noFill/>
          <a:ln w="44450">
            <a:solidFill>
              <a:srgbClr val="F9CE4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Down 22">
            <a:extLst>
              <a:ext uri="{FF2B5EF4-FFF2-40B4-BE49-F238E27FC236}">
                <a16:creationId xmlns:a16="http://schemas.microsoft.com/office/drawing/2014/main" id="{8829A01C-6149-54EA-E2AF-F65A726526A1}"/>
              </a:ext>
            </a:extLst>
          </p:cNvPr>
          <p:cNvSpPr/>
          <p:nvPr/>
        </p:nvSpPr>
        <p:spPr>
          <a:xfrm>
            <a:off x="8618219" y="7368540"/>
            <a:ext cx="990600" cy="1295400"/>
          </a:xfrm>
          <a:prstGeom prst="downArrow">
            <a:avLst/>
          </a:prstGeom>
          <a:solidFill>
            <a:srgbClr val="EFBF3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29ABEB8D-21D0-5735-1727-0ECD11265022}"/>
              </a:ext>
            </a:extLst>
          </p:cNvPr>
          <p:cNvSpPr txBox="1"/>
          <p:nvPr/>
        </p:nvSpPr>
        <p:spPr>
          <a:xfrm>
            <a:off x="7394138" y="8724900"/>
            <a:ext cx="3438762" cy="1200329"/>
          </a:xfrm>
          <a:prstGeom prst="rect">
            <a:avLst/>
          </a:prstGeom>
          <a:noFill/>
        </p:spPr>
        <p:txBody>
          <a:bodyPr wrap="none" rtlCol="0">
            <a:spAutoFit/>
          </a:bodyPr>
          <a:lstStyle/>
          <a:p>
            <a:r>
              <a:rPr lang="en-US" sz="7200" b="1" dirty="0">
                <a:solidFill>
                  <a:srgbClr val="F9CE45"/>
                </a:solidFill>
                <a:latin typeface="Be Vietnam Pro" pitchFamily="2" charset="-93"/>
              </a:rPr>
              <a:t>Repeat</a:t>
            </a:r>
          </a:p>
        </p:txBody>
      </p:sp>
    </p:spTree>
    <p:extLst>
      <p:ext uri="{BB962C8B-B14F-4D97-AF65-F5344CB8AC3E}">
        <p14:creationId xmlns:p14="http://schemas.microsoft.com/office/powerpoint/2010/main" val="3242920613"/>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391A46-0C80-9B3A-DC72-E8094A373C8D}"/>
              </a:ext>
            </a:extLst>
          </p:cNvPr>
          <p:cNvSpPr txBox="1"/>
          <p:nvPr/>
        </p:nvSpPr>
        <p:spPr>
          <a:xfrm>
            <a:off x="2362200" y="343359"/>
            <a:ext cx="11590006" cy="1569660"/>
          </a:xfrm>
          <a:prstGeom prst="rect">
            <a:avLst/>
          </a:prstGeom>
          <a:noFill/>
        </p:spPr>
        <p:txBody>
          <a:bodyPr wrap="square" rtlCol="0">
            <a:spAutoFit/>
          </a:bodyPr>
          <a:lstStyle/>
          <a:p>
            <a:r>
              <a:rPr lang="en-US" sz="9600" dirty="0" err="1">
                <a:solidFill>
                  <a:srgbClr val="F3B908"/>
                </a:solidFill>
              </a:rPr>
              <a:t>XGBoost</a:t>
            </a:r>
            <a:endParaRPr lang="en-US" sz="9600" dirty="0">
              <a:solidFill>
                <a:srgbClr val="F3B908"/>
              </a:solidFill>
            </a:endParaRPr>
          </a:p>
        </p:txBody>
      </p:sp>
      <p:grpSp>
        <p:nvGrpSpPr>
          <p:cNvPr id="22" name="Group 21">
            <a:extLst>
              <a:ext uri="{FF2B5EF4-FFF2-40B4-BE49-F238E27FC236}">
                <a16:creationId xmlns:a16="http://schemas.microsoft.com/office/drawing/2014/main" id="{B28FE3D3-49BB-8326-54DE-407A5708104B}"/>
              </a:ext>
            </a:extLst>
          </p:cNvPr>
          <p:cNvGrpSpPr/>
          <p:nvPr/>
        </p:nvGrpSpPr>
        <p:grpSpPr>
          <a:xfrm>
            <a:off x="736278" y="381459"/>
            <a:ext cx="1163454" cy="1569660"/>
            <a:chOff x="2514600" y="3891164"/>
            <a:chExt cx="1163454" cy="1569660"/>
          </a:xfrm>
        </p:grpSpPr>
        <p:sp>
          <p:nvSpPr>
            <p:cNvPr id="9" name="Rectangle: Rounded Corners 8">
              <a:extLst>
                <a:ext uri="{FF2B5EF4-FFF2-40B4-BE49-F238E27FC236}">
                  <a16:creationId xmlns:a16="http://schemas.microsoft.com/office/drawing/2014/main" id="{0DEFA314-12F7-3C83-157F-9A4F339D3DBA}"/>
                </a:ext>
              </a:extLst>
            </p:cNvPr>
            <p:cNvSpPr/>
            <p:nvPr/>
          </p:nvSpPr>
          <p:spPr>
            <a:xfrm>
              <a:off x="2514600" y="4005923"/>
              <a:ext cx="1163454" cy="1340142"/>
            </a:xfrm>
            <a:prstGeom prst="roundRect">
              <a:avLst/>
            </a:prstGeom>
            <a:solidFill>
              <a:srgbClr val="F3B90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BB1516A1-5707-3664-FF91-84C8A79E977C}"/>
                </a:ext>
              </a:extLst>
            </p:cNvPr>
            <p:cNvSpPr txBox="1"/>
            <p:nvPr/>
          </p:nvSpPr>
          <p:spPr>
            <a:xfrm>
              <a:off x="2791527" y="3891164"/>
              <a:ext cx="609600" cy="1569660"/>
            </a:xfrm>
            <a:prstGeom prst="rect">
              <a:avLst/>
            </a:prstGeom>
            <a:noFill/>
          </p:spPr>
          <p:txBody>
            <a:bodyPr wrap="square" rtlCol="0">
              <a:spAutoFit/>
            </a:bodyPr>
            <a:lstStyle/>
            <a:p>
              <a:pPr algn="ctr"/>
              <a:r>
                <a:rPr lang="en-US" sz="9600" dirty="0"/>
                <a:t>5</a:t>
              </a:r>
            </a:p>
          </p:txBody>
        </p:sp>
      </p:grpSp>
      <p:sp>
        <p:nvSpPr>
          <p:cNvPr id="4" name="TextBox 3">
            <a:extLst>
              <a:ext uri="{FF2B5EF4-FFF2-40B4-BE49-F238E27FC236}">
                <a16:creationId xmlns:a16="http://schemas.microsoft.com/office/drawing/2014/main" id="{EACDAD3D-1A0D-AA6E-38C6-FB1CC6780705}"/>
              </a:ext>
            </a:extLst>
          </p:cNvPr>
          <p:cNvSpPr txBox="1"/>
          <p:nvPr/>
        </p:nvSpPr>
        <p:spPr>
          <a:xfrm>
            <a:off x="382303" y="2088738"/>
            <a:ext cx="17523393" cy="7089890"/>
          </a:xfrm>
          <a:prstGeom prst="rect">
            <a:avLst/>
          </a:prstGeom>
          <a:noFill/>
        </p:spPr>
        <p:txBody>
          <a:bodyPr wrap="square">
            <a:spAutoFit/>
          </a:bodyPr>
          <a:lstStyle/>
          <a:p>
            <a:pPr algn="just" rtl="0" fontAlgn="base">
              <a:lnSpc>
                <a:spcPct val="150000"/>
              </a:lnSpc>
              <a:spcBef>
                <a:spcPts val="0"/>
              </a:spcBef>
              <a:spcAft>
                <a:spcPts val="0"/>
              </a:spcAft>
            </a:pPr>
            <a:r>
              <a:rPr lang="en-US" sz="4400" b="1" i="0" u="none" strike="noStrike" dirty="0" err="1">
                <a:solidFill>
                  <a:srgbClr val="F9CE45"/>
                </a:solidFill>
                <a:effectLst/>
                <a:latin typeface="Be Vietnam Pro" pitchFamily="2" charset="-93"/>
              </a:rPr>
              <a:t>XGBoost</a:t>
            </a:r>
            <a:r>
              <a:rPr lang="en-US" sz="4400" b="0" i="0" u="none" strike="noStrike" dirty="0">
                <a:solidFill>
                  <a:schemeClr val="bg1"/>
                </a:solidFill>
                <a:effectLst/>
                <a:latin typeface="Be Vietnam Pro" pitchFamily="2" charset="-93"/>
              </a:rPr>
              <a:t> improves the “tree-building” part of </a:t>
            </a:r>
            <a:r>
              <a:rPr lang="en-US" sz="4400" b="1" i="0" u="none" strike="noStrike" dirty="0">
                <a:solidFill>
                  <a:srgbClr val="F9CE45"/>
                </a:solidFill>
                <a:effectLst/>
                <a:latin typeface="Be Vietnam Pro" pitchFamily="2" charset="-93"/>
              </a:rPr>
              <a:t>Gradient Boosting</a:t>
            </a:r>
            <a:r>
              <a:rPr lang="en-US" sz="4400" b="0" i="0" u="none" strike="noStrike" dirty="0">
                <a:solidFill>
                  <a:schemeClr val="bg1"/>
                </a:solidFill>
                <a:effectLst/>
                <a:latin typeface="Be Vietnam Pro" pitchFamily="2" charset="-93"/>
              </a:rPr>
              <a:t>, by several different methods:</a:t>
            </a:r>
          </a:p>
          <a:p>
            <a:pPr marL="1028700" indent="-571500" algn="just" rtl="0" fontAlgn="base">
              <a:lnSpc>
                <a:spcPct val="150000"/>
              </a:lnSpc>
              <a:spcBef>
                <a:spcPts val="0"/>
              </a:spcBef>
              <a:spcAft>
                <a:spcPts val="0"/>
              </a:spcAft>
              <a:buClr>
                <a:srgbClr val="F9CE45"/>
              </a:buClr>
              <a:buFont typeface="Arial" panose="020B0604020202020204" pitchFamily="34" charset="0"/>
              <a:buChar char="•"/>
            </a:pPr>
            <a:r>
              <a:rPr lang="en-US" sz="4400" b="0" i="0" u="none" strike="noStrike" dirty="0">
                <a:solidFill>
                  <a:schemeClr val="bg1"/>
                </a:solidFill>
                <a:effectLst/>
                <a:latin typeface="Be Vietnam Pro" pitchFamily="2" charset="-93"/>
              </a:rPr>
              <a:t>The tree is built based on the gain metric, which is also used to prune the tree </a:t>
            </a:r>
          </a:p>
          <a:p>
            <a:pPr marL="1028700" indent="-571500" algn="just" rtl="0" fontAlgn="base">
              <a:lnSpc>
                <a:spcPct val="150000"/>
              </a:lnSpc>
              <a:spcBef>
                <a:spcPts val="0"/>
              </a:spcBef>
              <a:spcAft>
                <a:spcPts val="0"/>
              </a:spcAft>
              <a:buClr>
                <a:srgbClr val="F9CE45"/>
              </a:buClr>
              <a:buFont typeface="Arial" panose="020B0604020202020204" pitchFamily="34" charset="0"/>
              <a:buChar char="•"/>
            </a:pPr>
            <a:r>
              <a:rPr lang="en-US" sz="4400" b="0" i="0" u="none" strike="noStrike" dirty="0">
                <a:solidFill>
                  <a:schemeClr val="bg1"/>
                </a:solidFill>
                <a:effectLst/>
                <a:latin typeface="Be Vietnam Pro" pitchFamily="2" charset="-93"/>
              </a:rPr>
              <a:t>The loss function uses Newton-Raphson method instead of the regular Gradient. </a:t>
            </a:r>
          </a:p>
          <a:p>
            <a:pPr marL="1028700" indent="-571500" algn="just" rtl="0" fontAlgn="base">
              <a:lnSpc>
                <a:spcPct val="150000"/>
              </a:lnSpc>
              <a:spcBef>
                <a:spcPts val="0"/>
              </a:spcBef>
              <a:spcAft>
                <a:spcPts val="0"/>
              </a:spcAft>
              <a:buClr>
                <a:srgbClr val="F9CE45"/>
              </a:buClr>
              <a:buFont typeface="Arial" panose="020B0604020202020204" pitchFamily="34" charset="0"/>
              <a:buChar char="•"/>
            </a:pPr>
            <a:r>
              <a:rPr lang="en-US" sz="4400" b="0" i="0" u="none" strike="noStrike" dirty="0">
                <a:solidFill>
                  <a:schemeClr val="bg1"/>
                </a:solidFill>
                <a:effectLst/>
                <a:latin typeface="Be Vietnam Pro" pitchFamily="2" charset="-93"/>
              </a:rPr>
              <a:t>Regularization, by putting penalties to the Output Value</a:t>
            </a:r>
          </a:p>
        </p:txBody>
      </p:sp>
    </p:spTree>
    <p:extLst>
      <p:ext uri="{BB962C8B-B14F-4D97-AF65-F5344CB8AC3E}">
        <p14:creationId xmlns:p14="http://schemas.microsoft.com/office/powerpoint/2010/main" val="1750280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3" name="Freeform 3"/>
          <p:cNvSpPr/>
          <p:nvPr/>
        </p:nvSpPr>
        <p:spPr>
          <a:xfrm rot="4636371">
            <a:off x="-4946125" y="3891525"/>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stretch>
              <a:fillRect/>
            </a:stretch>
          </a:blipFill>
        </p:spPr>
        <p:txBody>
          <a:bodyPr/>
          <a:lstStyle/>
          <a:p>
            <a:endParaRPr lang="en-US"/>
          </a:p>
        </p:txBody>
      </p:sp>
      <p:sp>
        <p:nvSpPr>
          <p:cNvPr id="6" name="Freeform 6"/>
          <p:cNvSpPr/>
          <p:nvPr/>
        </p:nvSpPr>
        <p:spPr>
          <a:xfrm>
            <a:off x="13899624" y="-3627102"/>
            <a:ext cx="7328162" cy="7374251"/>
          </a:xfrm>
          <a:custGeom>
            <a:avLst/>
            <a:gdLst/>
            <a:ahLst/>
            <a:cxnLst/>
            <a:rect l="l" t="t" r="r" b="b"/>
            <a:pathLst>
              <a:path w="7328162" h="7374251">
                <a:moveTo>
                  <a:pt x="0" y="0"/>
                </a:moveTo>
                <a:lnTo>
                  <a:pt x="7328161" y="0"/>
                </a:lnTo>
                <a:lnTo>
                  <a:pt x="7328161" y="7374251"/>
                </a:lnTo>
                <a:lnTo>
                  <a:pt x="0" y="7374251"/>
                </a:lnTo>
                <a:lnTo>
                  <a:pt x="0" y="0"/>
                </a:lnTo>
                <a:close/>
              </a:path>
            </a:pathLst>
          </a:custGeom>
          <a:blipFill>
            <a:blip r:embed="rId3">
              <a:alphaModFix amt="50000"/>
            </a:blip>
            <a:stretch>
              <a:fillRect/>
            </a:stretch>
          </a:blipFill>
        </p:spPr>
        <p:txBody>
          <a:bodyPr/>
          <a:lstStyle/>
          <a:p>
            <a:endParaRPr lang="en-US"/>
          </a:p>
        </p:txBody>
      </p:sp>
      <p:sp>
        <p:nvSpPr>
          <p:cNvPr id="33" name="TextBox 33"/>
          <p:cNvSpPr txBox="1"/>
          <p:nvPr/>
        </p:nvSpPr>
        <p:spPr>
          <a:xfrm>
            <a:off x="15911440" y="245349"/>
            <a:ext cx="1790377" cy="456207"/>
          </a:xfrm>
          <a:prstGeom prst="rect">
            <a:avLst/>
          </a:prstGeom>
        </p:spPr>
        <p:txBody>
          <a:bodyPr lIns="0" tIns="0" rIns="0" bIns="0" rtlCol="0" anchor="t">
            <a:spAutoFit/>
          </a:bodyPr>
          <a:lstStyle/>
          <a:p>
            <a:pPr algn="ctr">
              <a:lnSpc>
                <a:spcPts val="3729"/>
              </a:lnSpc>
            </a:pPr>
            <a:r>
              <a:rPr lang="en-US" sz="2664" spc="154">
                <a:solidFill>
                  <a:srgbClr val="000000"/>
                </a:solidFill>
                <a:latin typeface="Glacial Indifference Bold"/>
              </a:rPr>
              <a:t>Page</a:t>
            </a:r>
          </a:p>
        </p:txBody>
      </p:sp>
      <p:sp>
        <p:nvSpPr>
          <p:cNvPr id="34" name="TextBox 33">
            <a:extLst>
              <a:ext uri="{FF2B5EF4-FFF2-40B4-BE49-F238E27FC236}">
                <a16:creationId xmlns:a16="http://schemas.microsoft.com/office/drawing/2014/main" id="{760FE03E-0AD1-27D8-DBA4-1369F554046B}"/>
              </a:ext>
            </a:extLst>
          </p:cNvPr>
          <p:cNvSpPr txBox="1"/>
          <p:nvPr/>
        </p:nvSpPr>
        <p:spPr>
          <a:xfrm>
            <a:off x="835065" y="293563"/>
            <a:ext cx="9840447" cy="3046988"/>
          </a:xfrm>
          <a:prstGeom prst="rect">
            <a:avLst/>
          </a:prstGeom>
          <a:noFill/>
        </p:spPr>
        <p:txBody>
          <a:bodyPr wrap="square" rtlCol="0">
            <a:spAutoFit/>
          </a:bodyPr>
          <a:lstStyle/>
          <a:p>
            <a:r>
              <a:rPr lang="en-US" sz="9600" dirty="0">
                <a:solidFill>
                  <a:srgbClr val="FFECDB"/>
                </a:solidFill>
                <a:latin typeface="Baloo Bhaijaan" panose="020B0604020202020204" charset="-78"/>
                <a:cs typeface="Baloo Bhaijaan" panose="020B0604020202020204" charset="-78"/>
              </a:rPr>
              <a:t>Experiment and Evaluation</a:t>
            </a:r>
          </a:p>
        </p:txBody>
      </p:sp>
      <p:sp>
        <p:nvSpPr>
          <p:cNvPr id="35" name="TextBox 13">
            <a:extLst>
              <a:ext uri="{FF2B5EF4-FFF2-40B4-BE49-F238E27FC236}">
                <a16:creationId xmlns:a16="http://schemas.microsoft.com/office/drawing/2014/main" id="{E4541978-C69B-3C0A-360B-96E5CEDB332E}"/>
              </a:ext>
            </a:extLst>
          </p:cNvPr>
          <p:cNvSpPr txBox="1"/>
          <p:nvPr/>
        </p:nvSpPr>
        <p:spPr>
          <a:xfrm>
            <a:off x="4419600" y="4227758"/>
            <a:ext cx="5553972" cy="692497"/>
          </a:xfrm>
          <a:prstGeom prst="rect">
            <a:avLst/>
          </a:prstGeom>
        </p:spPr>
        <p:txBody>
          <a:bodyPr wrap="square" lIns="0" tIns="0" rIns="0" bIns="0" rtlCol="0" anchor="t">
            <a:spAutoFit/>
          </a:bodyPr>
          <a:lstStyle/>
          <a:p>
            <a:pPr>
              <a:lnSpc>
                <a:spcPts val="5377"/>
              </a:lnSpc>
            </a:pPr>
            <a:r>
              <a:rPr lang="en-US" sz="4800" spc="222" dirty="0">
                <a:solidFill>
                  <a:srgbClr val="E1A912"/>
                </a:solidFill>
                <a:latin typeface="Glacial Indifference Bold"/>
              </a:rPr>
              <a:t>Pre-built model</a:t>
            </a:r>
          </a:p>
        </p:txBody>
      </p:sp>
      <p:sp>
        <p:nvSpPr>
          <p:cNvPr id="37" name="TextBox 36">
            <a:extLst>
              <a:ext uri="{FF2B5EF4-FFF2-40B4-BE49-F238E27FC236}">
                <a16:creationId xmlns:a16="http://schemas.microsoft.com/office/drawing/2014/main" id="{B5E20562-97D5-6190-0E2C-808F627CE21E}"/>
              </a:ext>
            </a:extLst>
          </p:cNvPr>
          <p:cNvSpPr txBox="1"/>
          <p:nvPr/>
        </p:nvSpPr>
        <p:spPr>
          <a:xfrm>
            <a:off x="4677420" y="5078446"/>
            <a:ext cx="9448800" cy="707886"/>
          </a:xfrm>
          <a:prstGeom prst="rect">
            <a:avLst/>
          </a:prstGeom>
          <a:noFill/>
        </p:spPr>
        <p:txBody>
          <a:bodyPr wrap="square">
            <a:spAutoFit/>
          </a:bodyPr>
          <a:lstStyle/>
          <a:p>
            <a:r>
              <a:rPr lang="en-US" sz="4000" dirty="0">
                <a:solidFill>
                  <a:srgbClr val="FFECDB"/>
                </a:solidFill>
                <a:latin typeface="Be Vietnam Pro" pitchFamily="2" charset="-93"/>
              </a:rPr>
              <a:t>S</a:t>
            </a:r>
            <a:r>
              <a:rPr lang="en-US" sz="4000" b="0" i="0" u="none" strike="noStrike" dirty="0">
                <a:solidFill>
                  <a:srgbClr val="FFECDB"/>
                </a:solidFill>
                <a:effectLst/>
                <a:latin typeface="Be Vietnam Pro" pitchFamily="2" charset="-93"/>
              </a:rPr>
              <a:t>cikit learn library of python</a:t>
            </a:r>
            <a:endParaRPr lang="en-US" sz="4000" dirty="0">
              <a:solidFill>
                <a:srgbClr val="FFECDB"/>
              </a:solidFill>
              <a:latin typeface="Be Vietnam Pro" pitchFamily="2" charset="-93"/>
            </a:endParaRPr>
          </a:p>
        </p:txBody>
      </p:sp>
      <p:sp>
        <p:nvSpPr>
          <p:cNvPr id="38" name="TextBox 13">
            <a:extLst>
              <a:ext uri="{FF2B5EF4-FFF2-40B4-BE49-F238E27FC236}">
                <a16:creationId xmlns:a16="http://schemas.microsoft.com/office/drawing/2014/main" id="{F0E1F632-C9C0-769C-B75C-BAF024A55340}"/>
              </a:ext>
            </a:extLst>
          </p:cNvPr>
          <p:cNvSpPr txBox="1"/>
          <p:nvPr/>
        </p:nvSpPr>
        <p:spPr>
          <a:xfrm>
            <a:off x="5515620" y="6377442"/>
            <a:ext cx="5284138" cy="692497"/>
          </a:xfrm>
          <a:prstGeom prst="rect">
            <a:avLst/>
          </a:prstGeom>
        </p:spPr>
        <p:txBody>
          <a:bodyPr wrap="square" lIns="0" tIns="0" rIns="0" bIns="0" rtlCol="0" anchor="t">
            <a:spAutoFit/>
          </a:bodyPr>
          <a:lstStyle/>
          <a:p>
            <a:pPr>
              <a:lnSpc>
                <a:spcPts val="5377"/>
              </a:lnSpc>
            </a:pPr>
            <a:r>
              <a:rPr lang="en-US" sz="4800" spc="222" dirty="0">
                <a:solidFill>
                  <a:srgbClr val="E1A912"/>
                </a:solidFill>
                <a:latin typeface="Glacial Indifference Bold"/>
              </a:rPr>
              <a:t>Evaluation</a:t>
            </a:r>
          </a:p>
        </p:txBody>
      </p:sp>
      <p:sp>
        <p:nvSpPr>
          <p:cNvPr id="40" name="TextBox 39">
            <a:extLst>
              <a:ext uri="{FF2B5EF4-FFF2-40B4-BE49-F238E27FC236}">
                <a16:creationId xmlns:a16="http://schemas.microsoft.com/office/drawing/2014/main" id="{A3932333-1F38-72CC-6152-891BCC1AF1BE}"/>
              </a:ext>
            </a:extLst>
          </p:cNvPr>
          <p:cNvSpPr txBox="1"/>
          <p:nvPr/>
        </p:nvSpPr>
        <p:spPr>
          <a:xfrm>
            <a:off x="5773440" y="7080654"/>
            <a:ext cx="10820400" cy="2226828"/>
          </a:xfrm>
          <a:prstGeom prst="rect">
            <a:avLst/>
          </a:prstGeom>
          <a:noFill/>
        </p:spPr>
        <p:txBody>
          <a:bodyPr wrap="square">
            <a:spAutoFit/>
          </a:bodyPr>
          <a:lstStyle/>
          <a:p>
            <a:pPr marL="457200" indent="-457200">
              <a:lnSpc>
                <a:spcPct val="150000"/>
              </a:lnSpc>
              <a:buFont typeface="Arial" panose="020B0604020202020204" pitchFamily="34" charset="0"/>
              <a:buChar char="•"/>
            </a:pPr>
            <a:r>
              <a:rPr lang="en-US" sz="3200" b="0" i="0" u="none" strike="noStrike" dirty="0">
                <a:solidFill>
                  <a:srgbClr val="FFECDB"/>
                </a:solidFill>
                <a:effectLst/>
                <a:latin typeface="Be Vietnam Pro" pitchFamily="2" charset="-93"/>
              </a:rPr>
              <a:t>RMSE (root mean square error)</a:t>
            </a:r>
          </a:p>
          <a:p>
            <a:pPr marL="457200" indent="-457200">
              <a:lnSpc>
                <a:spcPct val="150000"/>
              </a:lnSpc>
              <a:buFont typeface="Arial" panose="020B0604020202020204" pitchFamily="34" charset="0"/>
              <a:buChar char="•"/>
            </a:pPr>
            <a:r>
              <a:rPr lang="en-US" sz="3200" b="0" i="0" u="none" strike="noStrike" dirty="0">
                <a:solidFill>
                  <a:srgbClr val="FFECDB"/>
                </a:solidFill>
                <a:effectLst/>
                <a:latin typeface="Be Vietnam Pro" pitchFamily="2" charset="-93"/>
              </a:rPr>
              <a:t>MAE (mean absolute error) </a:t>
            </a:r>
            <a:endParaRPr lang="en-US" sz="3200" dirty="0">
              <a:latin typeface="Be Vietnam Pro" pitchFamily="2" charset="-93"/>
            </a:endParaRPr>
          </a:p>
          <a:p>
            <a:pPr marL="457200" indent="-457200">
              <a:lnSpc>
                <a:spcPct val="150000"/>
              </a:lnSpc>
              <a:buFont typeface="Arial" panose="020B0604020202020204" pitchFamily="34" charset="0"/>
              <a:buChar char="•"/>
            </a:pPr>
            <a:r>
              <a:rPr lang="en-US" sz="3200" b="0" i="0" u="none" strike="noStrike" dirty="0">
                <a:solidFill>
                  <a:srgbClr val="FFECDB"/>
                </a:solidFill>
                <a:effectLst/>
                <a:latin typeface="Be Vietnam Pro" pitchFamily="2" charset="-93"/>
              </a:rPr>
              <a:t>R-squared (coefficient of determination)</a:t>
            </a:r>
            <a:endParaRPr lang="en-US" sz="3200" dirty="0">
              <a:latin typeface="Be Vietnam Pro" pitchFamily="2" charset="-93"/>
            </a:endParaRPr>
          </a:p>
        </p:txBody>
      </p:sp>
      <p:cxnSp>
        <p:nvCxnSpPr>
          <p:cNvPr id="46" name="Straight Connector 45">
            <a:extLst>
              <a:ext uri="{FF2B5EF4-FFF2-40B4-BE49-F238E27FC236}">
                <a16:creationId xmlns:a16="http://schemas.microsoft.com/office/drawing/2014/main" id="{B71D8210-CD3D-537D-1818-7C35580FB23F}"/>
              </a:ext>
            </a:extLst>
          </p:cNvPr>
          <p:cNvCxnSpPr>
            <a:cxnSpLocks/>
          </p:cNvCxnSpPr>
          <p:nvPr/>
        </p:nvCxnSpPr>
        <p:spPr>
          <a:xfrm>
            <a:off x="4067820" y="4100109"/>
            <a:ext cx="0" cy="2223191"/>
          </a:xfrm>
          <a:prstGeom prst="line">
            <a:avLst/>
          </a:prstGeom>
          <a:ln w="50800">
            <a:gradFill>
              <a:gsLst>
                <a:gs pos="15000">
                  <a:srgbClr val="F5E09E"/>
                </a:gs>
                <a:gs pos="0">
                  <a:schemeClr val="accent1">
                    <a:lumMod val="5000"/>
                    <a:lumOff val="95000"/>
                  </a:schemeClr>
                </a:gs>
                <a:gs pos="100000">
                  <a:srgbClr val="F3B908"/>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4F080B6-BA87-9345-EB4E-8C5E7745CA15}"/>
              </a:ext>
            </a:extLst>
          </p:cNvPr>
          <p:cNvCxnSpPr>
            <a:cxnSpLocks/>
          </p:cNvCxnSpPr>
          <p:nvPr/>
        </p:nvCxnSpPr>
        <p:spPr>
          <a:xfrm>
            <a:off x="4043757" y="6323300"/>
            <a:ext cx="1066800" cy="0"/>
          </a:xfrm>
          <a:prstGeom prst="line">
            <a:avLst/>
          </a:prstGeom>
          <a:ln w="50800">
            <a:gradFill>
              <a:gsLst>
                <a:gs pos="15000">
                  <a:srgbClr val="F5E09E"/>
                </a:gs>
                <a:gs pos="0">
                  <a:schemeClr val="accent1">
                    <a:lumMod val="5000"/>
                    <a:lumOff val="95000"/>
                  </a:schemeClr>
                </a:gs>
                <a:gs pos="100000">
                  <a:srgbClr val="F3B908"/>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FA7AA4AC-3B14-706B-3F2F-87370A473A8A}"/>
              </a:ext>
            </a:extLst>
          </p:cNvPr>
          <p:cNvCxnSpPr>
            <a:cxnSpLocks/>
          </p:cNvCxnSpPr>
          <p:nvPr/>
        </p:nvCxnSpPr>
        <p:spPr>
          <a:xfrm>
            <a:off x="5110557" y="6309909"/>
            <a:ext cx="0" cy="2956410"/>
          </a:xfrm>
          <a:prstGeom prst="line">
            <a:avLst/>
          </a:prstGeom>
          <a:ln w="50800">
            <a:gradFill>
              <a:gsLst>
                <a:gs pos="15000">
                  <a:srgbClr val="F5E09E"/>
                </a:gs>
                <a:gs pos="0">
                  <a:schemeClr val="accent1">
                    <a:lumMod val="5000"/>
                    <a:lumOff val="95000"/>
                  </a:schemeClr>
                </a:gs>
                <a:gs pos="100000">
                  <a:srgbClr val="F3B908"/>
                </a:gs>
              </a:gsLst>
              <a:lin ang="5400000" scaled="1"/>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4053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fade">
                                      <p:cBhvr>
                                        <p:cTn id="10" dur="500"/>
                                        <p:tgtEl>
                                          <p:spTgt spid="37"/>
                                        </p:tgtEl>
                                      </p:cBhvr>
                                    </p:animEffect>
                                  </p:childTnLst>
                                </p:cTn>
                              </p:par>
                              <p:par>
                                <p:cTn id="11" presetID="22" presetClass="entr" presetSubtype="1" fill="hold" nodeType="withEffect">
                                  <p:stCondLst>
                                    <p:cond delay="0"/>
                                  </p:stCondLst>
                                  <p:childTnLst>
                                    <p:set>
                                      <p:cBhvr>
                                        <p:cTn id="12" dur="1" fill="hold">
                                          <p:stCondLst>
                                            <p:cond delay="0"/>
                                          </p:stCondLst>
                                        </p:cTn>
                                        <p:tgtEl>
                                          <p:spTgt spid="46"/>
                                        </p:tgtEl>
                                        <p:attrNameLst>
                                          <p:attrName>style.visibility</p:attrName>
                                        </p:attrNameLst>
                                      </p:cBhvr>
                                      <p:to>
                                        <p:strVal val="visible"/>
                                      </p:to>
                                    </p:set>
                                    <p:animEffect transition="in" filter="wipe(up)">
                                      <p:cBhvr>
                                        <p:cTn id="13" dur="500"/>
                                        <p:tgtEl>
                                          <p:spTgt spid="46"/>
                                        </p:tgtEl>
                                      </p:cBhvr>
                                    </p:animEffect>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wipe(left)">
                                      <p:cBhvr>
                                        <p:cTn id="17" dur="300"/>
                                        <p:tgtEl>
                                          <p:spTgt spid="4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wipe(up)">
                                      <p:cBhvr>
                                        <p:cTn id="22" dur="500"/>
                                        <p:tgtEl>
                                          <p:spTgt spid="50"/>
                                        </p:tgtEl>
                                      </p:cBhvr>
                                    </p:animEffect>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500"/>
                                        <p:tgtEl>
                                          <p:spTgt spid="4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fade">
                                      <p:cBhvr>
                                        <p:cTn id="29"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7" grpId="0"/>
      <p:bldP spid="38" grpId="0"/>
      <p:bldP spid="40"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33" name="TextBox 33"/>
          <p:cNvSpPr txBox="1"/>
          <p:nvPr/>
        </p:nvSpPr>
        <p:spPr>
          <a:xfrm>
            <a:off x="15911440" y="245349"/>
            <a:ext cx="1790377" cy="456207"/>
          </a:xfrm>
          <a:prstGeom prst="rect">
            <a:avLst/>
          </a:prstGeom>
        </p:spPr>
        <p:txBody>
          <a:bodyPr lIns="0" tIns="0" rIns="0" bIns="0" rtlCol="0" anchor="t">
            <a:spAutoFit/>
          </a:bodyPr>
          <a:lstStyle/>
          <a:p>
            <a:pPr algn="ctr">
              <a:lnSpc>
                <a:spcPts val="3729"/>
              </a:lnSpc>
            </a:pPr>
            <a:r>
              <a:rPr lang="en-US" sz="2664" spc="154">
                <a:solidFill>
                  <a:srgbClr val="000000"/>
                </a:solidFill>
                <a:latin typeface="Glacial Indifference Bold"/>
              </a:rPr>
              <a:t>Page</a:t>
            </a:r>
          </a:p>
        </p:txBody>
      </p:sp>
      <p:sp>
        <p:nvSpPr>
          <p:cNvPr id="34" name="TextBox 33">
            <a:extLst>
              <a:ext uri="{FF2B5EF4-FFF2-40B4-BE49-F238E27FC236}">
                <a16:creationId xmlns:a16="http://schemas.microsoft.com/office/drawing/2014/main" id="{760FE03E-0AD1-27D8-DBA4-1369F554046B}"/>
              </a:ext>
            </a:extLst>
          </p:cNvPr>
          <p:cNvSpPr txBox="1"/>
          <p:nvPr/>
        </p:nvSpPr>
        <p:spPr>
          <a:xfrm>
            <a:off x="835065" y="293563"/>
            <a:ext cx="9840447" cy="1569660"/>
          </a:xfrm>
          <a:prstGeom prst="rect">
            <a:avLst/>
          </a:prstGeom>
          <a:noFill/>
        </p:spPr>
        <p:txBody>
          <a:bodyPr wrap="square" rtlCol="0">
            <a:spAutoFit/>
          </a:bodyPr>
          <a:lstStyle/>
          <a:p>
            <a:r>
              <a:rPr lang="en-US" sz="9600" dirty="0">
                <a:solidFill>
                  <a:srgbClr val="FFECDB"/>
                </a:solidFill>
                <a:latin typeface="Baloo Bhaijaan" panose="020B0604020202020204" charset="-78"/>
                <a:cs typeface="Baloo Bhaijaan" panose="020B0604020202020204" charset="-78"/>
              </a:rPr>
              <a:t>State of art</a:t>
            </a:r>
          </a:p>
        </p:txBody>
      </p:sp>
      <p:pic>
        <p:nvPicPr>
          <p:cNvPr id="9" name="Picture 8">
            <a:extLst>
              <a:ext uri="{FF2B5EF4-FFF2-40B4-BE49-F238E27FC236}">
                <a16:creationId xmlns:a16="http://schemas.microsoft.com/office/drawing/2014/main" id="{87F4D12B-D466-524C-ABC1-2771FB47237E}"/>
              </a:ext>
            </a:extLst>
          </p:cNvPr>
          <p:cNvPicPr>
            <a:picLocks noChangeAspect="1"/>
          </p:cNvPicPr>
          <p:nvPr/>
        </p:nvPicPr>
        <p:blipFill>
          <a:blip r:embed="rId2"/>
          <a:stretch>
            <a:fillRect/>
          </a:stretch>
        </p:blipFill>
        <p:spPr>
          <a:xfrm>
            <a:off x="5327708" y="1886083"/>
            <a:ext cx="10695606" cy="2459744"/>
          </a:xfrm>
          <a:prstGeom prst="rect">
            <a:avLst/>
          </a:prstGeom>
        </p:spPr>
      </p:pic>
      <p:pic>
        <p:nvPicPr>
          <p:cNvPr id="11" name="Picture 10">
            <a:extLst>
              <a:ext uri="{FF2B5EF4-FFF2-40B4-BE49-F238E27FC236}">
                <a16:creationId xmlns:a16="http://schemas.microsoft.com/office/drawing/2014/main" id="{05247566-CF32-B8A9-D0E1-3532B598488C}"/>
              </a:ext>
            </a:extLst>
          </p:cNvPr>
          <p:cNvPicPr>
            <a:picLocks noChangeAspect="1"/>
          </p:cNvPicPr>
          <p:nvPr/>
        </p:nvPicPr>
        <p:blipFill>
          <a:blip r:embed="rId3"/>
          <a:stretch>
            <a:fillRect/>
          </a:stretch>
        </p:blipFill>
        <p:spPr>
          <a:xfrm>
            <a:off x="5289609" y="4914900"/>
            <a:ext cx="10675776" cy="1910982"/>
          </a:xfrm>
          <a:prstGeom prst="rect">
            <a:avLst/>
          </a:prstGeom>
        </p:spPr>
      </p:pic>
      <p:pic>
        <p:nvPicPr>
          <p:cNvPr id="13" name="Picture 12">
            <a:extLst>
              <a:ext uri="{FF2B5EF4-FFF2-40B4-BE49-F238E27FC236}">
                <a16:creationId xmlns:a16="http://schemas.microsoft.com/office/drawing/2014/main" id="{2959517C-3E68-F634-F9C4-E0A4A4C90E6D}"/>
              </a:ext>
            </a:extLst>
          </p:cNvPr>
          <p:cNvPicPr>
            <a:picLocks noChangeAspect="1"/>
          </p:cNvPicPr>
          <p:nvPr/>
        </p:nvPicPr>
        <p:blipFill>
          <a:blip r:embed="rId4"/>
          <a:stretch>
            <a:fillRect/>
          </a:stretch>
        </p:blipFill>
        <p:spPr>
          <a:xfrm>
            <a:off x="5289608" y="7532237"/>
            <a:ext cx="10771807" cy="2333892"/>
          </a:xfrm>
          <a:prstGeom prst="rect">
            <a:avLst/>
          </a:prstGeom>
        </p:spPr>
      </p:pic>
      <p:sp>
        <p:nvSpPr>
          <p:cNvPr id="14" name="TextBox 13">
            <a:extLst>
              <a:ext uri="{FF2B5EF4-FFF2-40B4-BE49-F238E27FC236}">
                <a16:creationId xmlns:a16="http://schemas.microsoft.com/office/drawing/2014/main" id="{357F1FCE-BAAD-F33A-EAE6-FE0ED4D95CEE}"/>
              </a:ext>
            </a:extLst>
          </p:cNvPr>
          <p:cNvSpPr txBox="1"/>
          <p:nvPr/>
        </p:nvSpPr>
        <p:spPr>
          <a:xfrm>
            <a:off x="1066800" y="2324100"/>
            <a:ext cx="3429000" cy="1862048"/>
          </a:xfrm>
          <a:prstGeom prst="rect">
            <a:avLst/>
          </a:prstGeom>
          <a:noFill/>
        </p:spPr>
        <p:txBody>
          <a:bodyPr wrap="square" rtlCol="0">
            <a:spAutoFit/>
          </a:bodyPr>
          <a:lstStyle/>
          <a:p>
            <a:pPr algn="ctr"/>
            <a:r>
              <a:rPr lang="en-US" sz="11500" dirty="0">
                <a:solidFill>
                  <a:srgbClr val="F9CE45"/>
                </a:solidFill>
                <a:latin typeface="Be Vietnam Pro" pitchFamily="2" charset="-93"/>
              </a:rPr>
              <a:t>[1]</a:t>
            </a:r>
          </a:p>
        </p:txBody>
      </p:sp>
      <p:sp>
        <p:nvSpPr>
          <p:cNvPr id="16" name="TextBox 15">
            <a:extLst>
              <a:ext uri="{FF2B5EF4-FFF2-40B4-BE49-F238E27FC236}">
                <a16:creationId xmlns:a16="http://schemas.microsoft.com/office/drawing/2014/main" id="{DA3C6F0C-1966-1950-C77C-05928AC8E660}"/>
              </a:ext>
            </a:extLst>
          </p:cNvPr>
          <p:cNvSpPr txBox="1"/>
          <p:nvPr/>
        </p:nvSpPr>
        <p:spPr>
          <a:xfrm>
            <a:off x="1097280" y="4898022"/>
            <a:ext cx="3429000" cy="1862048"/>
          </a:xfrm>
          <a:prstGeom prst="rect">
            <a:avLst/>
          </a:prstGeom>
          <a:noFill/>
        </p:spPr>
        <p:txBody>
          <a:bodyPr wrap="square" rtlCol="0">
            <a:spAutoFit/>
          </a:bodyPr>
          <a:lstStyle/>
          <a:p>
            <a:pPr algn="ctr"/>
            <a:r>
              <a:rPr lang="en-US" sz="11500" dirty="0">
                <a:solidFill>
                  <a:srgbClr val="F9CE45"/>
                </a:solidFill>
                <a:latin typeface="Be Vietnam Pro" pitchFamily="2" charset="-93"/>
              </a:rPr>
              <a:t>[2]</a:t>
            </a:r>
          </a:p>
        </p:txBody>
      </p:sp>
      <p:sp>
        <p:nvSpPr>
          <p:cNvPr id="17" name="TextBox 16">
            <a:extLst>
              <a:ext uri="{FF2B5EF4-FFF2-40B4-BE49-F238E27FC236}">
                <a16:creationId xmlns:a16="http://schemas.microsoft.com/office/drawing/2014/main" id="{880EF59C-890C-8DD8-1CC4-6841B6934978}"/>
              </a:ext>
            </a:extLst>
          </p:cNvPr>
          <p:cNvSpPr txBox="1"/>
          <p:nvPr/>
        </p:nvSpPr>
        <p:spPr>
          <a:xfrm>
            <a:off x="1112520" y="7768159"/>
            <a:ext cx="3429000" cy="1862048"/>
          </a:xfrm>
          <a:prstGeom prst="rect">
            <a:avLst/>
          </a:prstGeom>
          <a:noFill/>
        </p:spPr>
        <p:txBody>
          <a:bodyPr wrap="square" rtlCol="0">
            <a:spAutoFit/>
          </a:bodyPr>
          <a:lstStyle/>
          <a:p>
            <a:pPr algn="ctr"/>
            <a:r>
              <a:rPr lang="en-US" sz="11500" dirty="0">
                <a:solidFill>
                  <a:srgbClr val="F9CE45"/>
                </a:solidFill>
                <a:latin typeface="Be Vietnam Pro" pitchFamily="2" charset="-93"/>
              </a:rPr>
              <a:t>[3]</a:t>
            </a:r>
          </a:p>
        </p:txBody>
      </p:sp>
    </p:spTree>
    <p:extLst>
      <p:ext uri="{BB962C8B-B14F-4D97-AF65-F5344CB8AC3E}">
        <p14:creationId xmlns:p14="http://schemas.microsoft.com/office/powerpoint/2010/main" val="2973057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33" name="TextBox 33"/>
          <p:cNvSpPr txBox="1"/>
          <p:nvPr/>
        </p:nvSpPr>
        <p:spPr>
          <a:xfrm>
            <a:off x="15911440" y="245349"/>
            <a:ext cx="1790377" cy="456207"/>
          </a:xfrm>
          <a:prstGeom prst="rect">
            <a:avLst/>
          </a:prstGeom>
        </p:spPr>
        <p:txBody>
          <a:bodyPr lIns="0" tIns="0" rIns="0" bIns="0" rtlCol="0" anchor="t">
            <a:spAutoFit/>
          </a:bodyPr>
          <a:lstStyle/>
          <a:p>
            <a:pPr algn="ctr">
              <a:lnSpc>
                <a:spcPts val="3729"/>
              </a:lnSpc>
            </a:pPr>
            <a:r>
              <a:rPr lang="en-US" sz="2664" spc="154">
                <a:solidFill>
                  <a:srgbClr val="000000"/>
                </a:solidFill>
                <a:latin typeface="Glacial Indifference Bold"/>
              </a:rPr>
              <a:t>Page</a:t>
            </a:r>
          </a:p>
        </p:txBody>
      </p:sp>
      <p:sp>
        <p:nvSpPr>
          <p:cNvPr id="34" name="TextBox 33">
            <a:extLst>
              <a:ext uri="{FF2B5EF4-FFF2-40B4-BE49-F238E27FC236}">
                <a16:creationId xmlns:a16="http://schemas.microsoft.com/office/drawing/2014/main" id="{760FE03E-0AD1-27D8-DBA4-1369F554046B}"/>
              </a:ext>
            </a:extLst>
          </p:cNvPr>
          <p:cNvSpPr txBox="1"/>
          <p:nvPr/>
        </p:nvSpPr>
        <p:spPr>
          <a:xfrm>
            <a:off x="835065" y="293563"/>
            <a:ext cx="9840447" cy="1569660"/>
          </a:xfrm>
          <a:prstGeom prst="rect">
            <a:avLst/>
          </a:prstGeom>
          <a:noFill/>
        </p:spPr>
        <p:txBody>
          <a:bodyPr wrap="square" rtlCol="0">
            <a:spAutoFit/>
          </a:bodyPr>
          <a:lstStyle/>
          <a:p>
            <a:r>
              <a:rPr lang="en-US" sz="9600" dirty="0">
                <a:solidFill>
                  <a:srgbClr val="FFECDB"/>
                </a:solidFill>
                <a:latin typeface="Baloo Bhaijaan" panose="020B0604020202020204" charset="-78"/>
                <a:cs typeface="Baloo Bhaijaan" panose="020B0604020202020204" charset="-78"/>
              </a:rPr>
              <a:t>State of art</a:t>
            </a:r>
          </a:p>
        </p:txBody>
      </p:sp>
      <p:sp>
        <p:nvSpPr>
          <p:cNvPr id="3" name="TextBox 2">
            <a:extLst>
              <a:ext uri="{FF2B5EF4-FFF2-40B4-BE49-F238E27FC236}">
                <a16:creationId xmlns:a16="http://schemas.microsoft.com/office/drawing/2014/main" id="{DA374206-6529-F63C-7EEF-2C51D46628CE}"/>
              </a:ext>
            </a:extLst>
          </p:cNvPr>
          <p:cNvSpPr txBox="1"/>
          <p:nvPr/>
        </p:nvSpPr>
        <p:spPr>
          <a:xfrm>
            <a:off x="835065" y="1863223"/>
            <a:ext cx="9144000" cy="830997"/>
          </a:xfrm>
          <a:prstGeom prst="rect">
            <a:avLst/>
          </a:prstGeom>
          <a:noFill/>
        </p:spPr>
        <p:txBody>
          <a:bodyPr wrap="square">
            <a:spAutoFit/>
          </a:bodyPr>
          <a:lstStyle/>
          <a:p>
            <a:r>
              <a:rPr lang="en-US" sz="4800" b="1" i="0" u="none" strike="noStrike" dirty="0">
                <a:solidFill>
                  <a:srgbClr val="EFBF39"/>
                </a:solidFill>
                <a:effectLst/>
                <a:latin typeface="Be Vietnam Pro" pitchFamily="2" charset="-93"/>
              </a:rPr>
              <a:t>Input Data Considerations</a:t>
            </a:r>
            <a:endParaRPr lang="en-US" sz="4800" dirty="0">
              <a:solidFill>
                <a:srgbClr val="EFBF39"/>
              </a:solidFill>
              <a:latin typeface="Be Vietnam Pro" pitchFamily="2" charset="-93"/>
            </a:endParaRPr>
          </a:p>
        </p:txBody>
      </p:sp>
      <p:sp>
        <p:nvSpPr>
          <p:cNvPr id="7" name="TextBox 6">
            <a:extLst>
              <a:ext uri="{FF2B5EF4-FFF2-40B4-BE49-F238E27FC236}">
                <a16:creationId xmlns:a16="http://schemas.microsoft.com/office/drawing/2014/main" id="{FC428BF5-0310-D15A-22E4-1615088ED447}"/>
              </a:ext>
            </a:extLst>
          </p:cNvPr>
          <p:cNvSpPr txBox="1"/>
          <p:nvPr/>
        </p:nvSpPr>
        <p:spPr>
          <a:xfrm>
            <a:off x="990600" y="2986607"/>
            <a:ext cx="16306800" cy="2308324"/>
          </a:xfrm>
          <a:prstGeom prst="rect">
            <a:avLst/>
          </a:prstGeom>
          <a:noFill/>
        </p:spPr>
        <p:txBody>
          <a:bodyPr wrap="square">
            <a:spAutoFit/>
          </a:bodyPr>
          <a:lstStyle/>
          <a:p>
            <a:pPr algn="just"/>
            <a:r>
              <a:rPr lang="en-US" sz="3600" dirty="0">
                <a:solidFill>
                  <a:schemeClr val="bg1"/>
                </a:solidFill>
              </a:rPr>
              <a:t>Several studies (e.g., [1, 2]) emphasize that the choice of model can influence data considerations. For instance, Random Forest generally handles various data types without extensive preprocessing, while models like Elastic Net (known for feature selection) might benefit from high-dimensional data containing many features.</a:t>
            </a:r>
          </a:p>
        </p:txBody>
      </p:sp>
      <p:sp>
        <p:nvSpPr>
          <p:cNvPr id="10" name="TextBox 9">
            <a:extLst>
              <a:ext uri="{FF2B5EF4-FFF2-40B4-BE49-F238E27FC236}">
                <a16:creationId xmlns:a16="http://schemas.microsoft.com/office/drawing/2014/main" id="{AC8FC48C-5A9B-7D82-42D8-8EC6EAC25FF4}"/>
              </a:ext>
            </a:extLst>
          </p:cNvPr>
          <p:cNvSpPr txBox="1"/>
          <p:nvPr/>
        </p:nvSpPr>
        <p:spPr>
          <a:xfrm>
            <a:off x="990600" y="6002816"/>
            <a:ext cx="9144000" cy="830997"/>
          </a:xfrm>
          <a:prstGeom prst="rect">
            <a:avLst/>
          </a:prstGeom>
          <a:noFill/>
        </p:spPr>
        <p:txBody>
          <a:bodyPr wrap="square">
            <a:spAutoFit/>
          </a:bodyPr>
          <a:lstStyle/>
          <a:p>
            <a:r>
              <a:rPr lang="en-US" sz="4800" b="1" dirty="0">
                <a:solidFill>
                  <a:srgbClr val="EFBF39"/>
                </a:solidFill>
                <a:latin typeface="Be Vietnam Pro" pitchFamily="2" charset="-93"/>
              </a:rPr>
              <a:t>Performance and Limitations:</a:t>
            </a:r>
          </a:p>
        </p:txBody>
      </p:sp>
      <p:sp>
        <p:nvSpPr>
          <p:cNvPr id="18" name="TextBox 17">
            <a:extLst>
              <a:ext uri="{FF2B5EF4-FFF2-40B4-BE49-F238E27FC236}">
                <a16:creationId xmlns:a16="http://schemas.microsoft.com/office/drawing/2014/main" id="{FFFF3EAA-B6A0-7F59-2470-28083B667C05}"/>
              </a:ext>
            </a:extLst>
          </p:cNvPr>
          <p:cNvSpPr txBox="1"/>
          <p:nvPr/>
        </p:nvSpPr>
        <p:spPr>
          <a:xfrm>
            <a:off x="990600" y="7069616"/>
            <a:ext cx="16306800" cy="1754326"/>
          </a:xfrm>
          <a:prstGeom prst="rect">
            <a:avLst/>
          </a:prstGeom>
          <a:noFill/>
        </p:spPr>
        <p:txBody>
          <a:bodyPr wrap="square">
            <a:spAutoFit/>
          </a:bodyPr>
          <a:lstStyle/>
          <a:p>
            <a:pPr algn="just"/>
            <a:r>
              <a:rPr lang="en-US" sz="3600" dirty="0">
                <a:solidFill>
                  <a:schemeClr val="bg1"/>
                </a:solidFill>
              </a:rPr>
              <a:t>Studies consistently report the strong performance of </a:t>
            </a:r>
            <a:r>
              <a:rPr lang="en-US" sz="3600" dirty="0" err="1">
                <a:solidFill>
                  <a:schemeClr val="bg1"/>
                </a:solidFill>
              </a:rPr>
              <a:t>XGBoost</a:t>
            </a:r>
            <a:r>
              <a:rPr lang="en-US" sz="3600" dirty="0">
                <a:solidFill>
                  <a:schemeClr val="bg1"/>
                </a:solidFill>
              </a:rPr>
              <a:t> in house price prediction tasks. This is attributed to its optimized algorithms and ability to handle complex feature interactions, as discussed in [2, 3] (references).</a:t>
            </a:r>
          </a:p>
        </p:txBody>
      </p:sp>
    </p:spTree>
    <p:extLst>
      <p:ext uri="{BB962C8B-B14F-4D97-AF65-F5344CB8AC3E}">
        <p14:creationId xmlns:p14="http://schemas.microsoft.com/office/powerpoint/2010/main" val="33965959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33" name="TextBox 33"/>
          <p:cNvSpPr txBox="1"/>
          <p:nvPr/>
        </p:nvSpPr>
        <p:spPr>
          <a:xfrm>
            <a:off x="15911440" y="245349"/>
            <a:ext cx="1790377" cy="456207"/>
          </a:xfrm>
          <a:prstGeom prst="rect">
            <a:avLst/>
          </a:prstGeom>
        </p:spPr>
        <p:txBody>
          <a:bodyPr lIns="0" tIns="0" rIns="0" bIns="0" rtlCol="0" anchor="t">
            <a:spAutoFit/>
          </a:bodyPr>
          <a:lstStyle/>
          <a:p>
            <a:pPr algn="ctr">
              <a:lnSpc>
                <a:spcPts val="3729"/>
              </a:lnSpc>
            </a:pPr>
            <a:r>
              <a:rPr lang="en-US" sz="2664" spc="154">
                <a:solidFill>
                  <a:srgbClr val="000000"/>
                </a:solidFill>
                <a:latin typeface="Glacial Indifference Bold"/>
              </a:rPr>
              <a:t>Page</a:t>
            </a:r>
          </a:p>
        </p:txBody>
      </p:sp>
      <p:sp>
        <p:nvSpPr>
          <p:cNvPr id="4" name="TextBox 3">
            <a:extLst>
              <a:ext uri="{FF2B5EF4-FFF2-40B4-BE49-F238E27FC236}">
                <a16:creationId xmlns:a16="http://schemas.microsoft.com/office/drawing/2014/main" id="{25249928-F834-2834-48CB-D8FA0BC3BDEA}"/>
              </a:ext>
            </a:extLst>
          </p:cNvPr>
          <p:cNvSpPr txBox="1"/>
          <p:nvPr/>
        </p:nvSpPr>
        <p:spPr>
          <a:xfrm>
            <a:off x="990600" y="481072"/>
            <a:ext cx="16306800" cy="2308324"/>
          </a:xfrm>
          <a:prstGeom prst="rect">
            <a:avLst/>
          </a:prstGeom>
          <a:noFill/>
        </p:spPr>
        <p:txBody>
          <a:bodyPr wrap="square">
            <a:spAutoFit/>
          </a:bodyPr>
          <a:lstStyle/>
          <a:p>
            <a:pPr algn="just"/>
            <a:r>
              <a:rPr lang="en-US" sz="3600" dirty="0">
                <a:solidFill>
                  <a:schemeClr val="bg1"/>
                </a:solidFill>
              </a:rPr>
              <a:t>The interpretability of models is a recurring theme in the literature. Linear Regression offers interpretability but may struggle with complex relationships ([2]). Random Forest and Gradient Boosting offer a balance, while </a:t>
            </a:r>
            <a:r>
              <a:rPr lang="en-US" sz="3600" dirty="0" err="1">
                <a:solidFill>
                  <a:schemeClr val="bg1"/>
                </a:solidFill>
              </a:rPr>
              <a:t>XGBoost</a:t>
            </a:r>
            <a:r>
              <a:rPr lang="en-US" sz="3600" dirty="0">
                <a:solidFill>
                  <a:schemeClr val="bg1"/>
                </a:solidFill>
              </a:rPr>
              <a:t> and can be challenging to interpret due to their ensemble nature or complex architectures ([1, 2, 3]).</a:t>
            </a:r>
          </a:p>
        </p:txBody>
      </p:sp>
      <p:sp>
        <p:nvSpPr>
          <p:cNvPr id="5" name="TextBox 4">
            <a:extLst>
              <a:ext uri="{FF2B5EF4-FFF2-40B4-BE49-F238E27FC236}">
                <a16:creationId xmlns:a16="http://schemas.microsoft.com/office/drawing/2014/main" id="{33B9D0EA-9AFB-0575-2206-ACA28FE0D1BE}"/>
              </a:ext>
            </a:extLst>
          </p:cNvPr>
          <p:cNvSpPr txBox="1"/>
          <p:nvPr/>
        </p:nvSpPr>
        <p:spPr>
          <a:xfrm>
            <a:off x="990600" y="3800863"/>
            <a:ext cx="9144000" cy="830997"/>
          </a:xfrm>
          <a:prstGeom prst="rect">
            <a:avLst/>
          </a:prstGeom>
          <a:noFill/>
        </p:spPr>
        <p:txBody>
          <a:bodyPr wrap="square">
            <a:spAutoFit/>
          </a:bodyPr>
          <a:lstStyle/>
          <a:p>
            <a:r>
              <a:rPr lang="en-US" sz="4800" dirty="0">
                <a:solidFill>
                  <a:srgbClr val="F9CE45"/>
                </a:solidFill>
                <a:latin typeface="Be Vietnam Pro" pitchFamily="2" charset="-93"/>
              </a:rPr>
              <a:t>Future Research Directions</a:t>
            </a:r>
            <a:endParaRPr lang="en-US" sz="4800" b="1" dirty="0">
              <a:solidFill>
                <a:srgbClr val="F9CE45"/>
              </a:solidFill>
              <a:latin typeface="Be Vietnam Pro" pitchFamily="2" charset="-93"/>
            </a:endParaRPr>
          </a:p>
        </p:txBody>
      </p:sp>
      <p:sp>
        <p:nvSpPr>
          <p:cNvPr id="17" name="TextBox 16">
            <a:extLst>
              <a:ext uri="{FF2B5EF4-FFF2-40B4-BE49-F238E27FC236}">
                <a16:creationId xmlns:a16="http://schemas.microsoft.com/office/drawing/2014/main" id="{F57D9B88-6545-7EEC-52E9-7F9AB015910E}"/>
              </a:ext>
            </a:extLst>
          </p:cNvPr>
          <p:cNvSpPr txBox="1"/>
          <p:nvPr/>
        </p:nvSpPr>
        <p:spPr>
          <a:xfrm>
            <a:off x="990600" y="4861799"/>
            <a:ext cx="16306800" cy="1200329"/>
          </a:xfrm>
          <a:prstGeom prst="rect">
            <a:avLst/>
          </a:prstGeom>
          <a:noFill/>
        </p:spPr>
        <p:txBody>
          <a:bodyPr wrap="square" rtlCol="0">
            <a:spAutoFit/>
          </a:bodyPr>
          <a:lstStyle/>
          <a:p>
            <a:pPr algn="just"/>
            <a:r>
              <a:rPr lang="en-US" sz="3600" dirty="0">
                <a:solidFill>
                  <a:schemeClr val="bg1"/>
                </a:solidFill>
              </a:rPr>
              <a:t>Research suggests exploring methods to improve interpretability while maintaining prediction accuracy, particularly for models like Random Forest and </a:t>
            </a:r>
            <a:r>
              <a:rPr lang="en-US" sz="3600" dirty="0" err="1">
                <a:solidFill>
                  <a:schemeClr val="bg1"/>
                </a:solidFill>
              </a:rPr>
              <a:t>XGBoost</a:t>
            </a:r>
            <a:r>
              <a:rPr lang="en-US" sz="3600" dirty="0">
                <a:solidFill>
                  <a:schemeClr val="bg1"/>
                </a:solidFill>
              </a:rPr>
              <a:t> ([2, 3]).</a:t>
            </a:r>
          </a:p>
        </p:txBody>
      </p:sp>
      <p:sp>
        <p:nvSpPr>
          <p:cNvPr id="22" name="TextBox 21">
            <a:extLst>
              <a:ext uri="{FF2B5EF4-FFF2-40B4-BE49-F238E27FC236}">
                <a16:creationId xmlns:a16="http://schemas.microsoft.com/office/drawing/2014/main" id="{F3248209-DBAC-C39E-444E-01AB62675AAA}"/>
              </a:ext>
            </a:extLst>
          </p:cNvPr>
          <p:cNvSpPr txBox="1"/>
          <p:nvPr/>
        </p:nvSpPr>
        <p:spPr>
          <a:xfrm>
            <a:off x="1004104" y="6289656"/>
            <a:ext cx="16306800" cy="1200329"/>
          </a:xfrm>
          <a:prstGeom prst="rect">
            <a:avLst/>
          </a:prstGeom>
          <a:noFill/>
        </p:spPr>
        <p:txBody>
          <a:bodyPr wrap="square">
            <a:spAutoFit/>
          </a:bodyPr>
          <a:lstStyle/>
          <a:p>
            <a:pPr algn="just"/>
            <a:r>
              <a:rPr lang="en-US" sz="3600" dirty="0">
                <a:solidFill>
                  <a:schemeClr val="bg1"/>
                </a:solidFill>
              </a:rPr>
              <a:t>Further research on feature engineering techniques specifically tailored to house price prediction tasks can benefit various models ([3]).</a:t>
            </a:r>
          </a:p>
        </p:txBody>
      </p:sp>
      <p:sp>
        <p:nvSpPr>
          <p:cNvPr id="26" name="TextBox 25">
            <a:extLst>
              <a:ext uri="{FF2B5EF4-FFF2-40B4-BE49-F238E27FC236}">
                <a16:creationId xmlns:a16="http://schemas.microsoft.com/office/drawing/2014/main" id="{A5255449-A754-7E7A-A887-AC732E2534A0}"/>
              </a:ext>
            </a:extLst>
          </p:cNvPr>
          <p:cNvSpPr txBox="1"/>
          <p:nvPr/>
        </p:nvSpPr>
        <p:spPr>
          <a:xfrm>
            <a:off x="990600" y="7717513"/>
            <a:ext cx="16320304" cy="1200329"/>
          </a:xfrm>
          <a:prstGeom prst="rect">
            <a:avLst/>
          </a:prstGeom>
          <a:noFill/>
        </p:spPr>
        <p:txBody>
          <a:bodyPr wrap="square">
            <a:spAutoFit/>
          </a:bodyPr>
          <a:lstStyle/>
          <a:p>
            <a:pPr algn="just"/>
            <a:r>
              <a:rPr lang="en-US" sz="3600" dirty="0">
                <a:solidFill>
                  <a:schemeClr val="bg1"/>
                </a:solidFill>
              </a:rPr>
              <a:t>Developing more interpretable ANN architectures and improving training efficiency for house price prediction remain active areas of research (e.g., [2]).</a:t>
            </a:r>
          </a:p>
        </p:txBody>
      </p:sp>
    </p:spTree>
    <p:extLst>
      <p:ext uri="{BB962C8B-B14F-4D97-AF65-F5344CB8AC3E}">
        <p14:creationId xmlns:p14="http://schemas.microsoft.com/office/powerpoint/2010/main" val="3901644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1A912"/>
        </a:solidFill>
        <a:effectLst/>
      </p:bgPr>
    </p:bg>
    <p:spTree>
      <p:nvGrpSpPr>
        <p:cNvPr id="1" name=""/>
        <p:cNvGrpSpPr/>
        <p:nvPr/>
      </p:nvGrpSpPr>
      <p:grpSpPr>
        <a:xfrm>
          <a:off x="0" y="0"/>
          <a:ext cx="0" cy="0"/>
          <a:chOff x="0" y="0"/>
          <a:chExt cx="0" cy="0"/>
        </a:xfrm>
      </p:grpSpPr>
      <p:sp>
        <p:nvSpPr>
          <p:cNvPr id="25" name="Freeform 25"/>
          <p:cNvSpPr/>
          <p:nvPr/>
        </p:nvSpPr>
        <p:spPr>
          <a:xfrm rot="-5723890">
            <a:off x="13996527" y="7213541"/>
            <a:ext cx="6525547" cy="6525547"/>
          </a:xfrm>
          <a:custGeom>
            <a:avLst/>
            <a:gdLst/>
            <a:ahLst/>
            <a:cxnLst/>
            <a:rect l="l" t="t" r="r" b="b"/>
            <a:pathLst>
              <a:path w="6525547" h="6525547">
                <a:moveTo>
                  <a:pt x="0" y="0"/>
                </a:moveTo>
                <a:lnTo>
                  <a:pt x="6525546" y="0"/>
                </a:lnTo>
                <a:lnTo>
                  <a:pt x="6525546" y="6525547"/>
                </a:lnTo>
                <a:lnTo>
                  <a:pt x="0" y="6525547"/>
                </a:lnTo>
                <a:lnTo>
                  <a:pt x="0" y="0"/>
                </a:lnTo>
                <a:close/>
              </a:path>
            </a:pathLst>
          </a:custGeom>
          <a:blipFill>
            <a:blip r:embed="rId2"/>
            <a:stretch>
              <a:fillRect/>
            </a:stretch>
          </a:blipFill>
        </p:spPr>
        <p:txBody>
          <a:bodyPr/>
          <a:lstStyle/>
          <a:p>
            <a:endParaRPr lang="en-US"/>
          </a:p>
        </p:txBody>
      </p:sp>
      <p:sp>
        <p:nvSpPr>
          <p:cNvPr id="32" name="TextBox 31">
            <a:extLst>
              <a:ext uri="{FF2B5EF4-FFF2-40B4-BE49-F238E27FC236}">
                <a16:creationId xmlns:a16="http://schemas.microsoft.com/office/drawing/2014/main" id="{CFC5B61E-3635-8B29-AC95-88950151FC17}"/>
              </a:ext>
            </a:extLst>
          </p:cNvPr>
          <p:cNvSpPr txBox="1"/>
          <p:nvPr/>
        </p:nvSpPr>
        <p:spPr>
          <a:xfrm>
            <a:off x="579120" y="3122049"/>
            <a:ext cx="16782757" cy="4042902"/>
          </a:xfrm>
          <a:prstGeom prst="rect">
            <a:avLst/>
          </a:prstGeom>
          <a:noFill/>
        </p:spPr>
        <p:txBody>
          <a:bodyPr wrap="square">
            <a:spAutoFit/>
          </a:bodyPr>
          <a:lstStyle/>
          <a:p>
            <a:pPr indent="12700" algn="just" rtl="0">
              <a:lnSpc>
                <a:spcPct val="150000"/>
              </a:lnSpc>
              <a:spcBef>
                <a:spcPts val="1200"/>
              </a:spcBef>
              <a:spcAft>
                <a:spcPts val="1200"/>
              </a:spcAft>
            </a:pPr>
            <a:r>
              <a:rPr lang="en-US" sz="4400" dirty="0">
                <a:solidFill>
                  <a:srgbClr val="000000"/>
                </a:solidFill>
                <a:latin typeface="Be Vietnam Pro" pitchFamily="2" charset="-93"/>
              </a:rPr>
              <a:t>B</a:t>
            </a:r>
            <a:r>
              <a:rPr lang="en-US" sz="4400" b="0" i="0" u="none" strike="noStrike" dirty="0">
                <a:solidFill>
                  <a:srgbClr val="000000"/>
                </a:solidFill>
                <a:effectLst/>
                <a:latin typeface="Be Vietnam Pro" pitchFamily="2" charset="-93"/>
              </a:rPr>
              <a:t>oth models offer valuable insights and can aid in making decisions in real estate transactions. However, note that the models have their own strengths and limitations, and are intended to approach specific use cases. </a:t>
            </a:r>
            <a:endParaRPr lang="en-US" sz="4400" b="0" dirty="0">
              <a:effectLst/>
              <a:latin typeface="Be Vietnam Pro" pitchFamily="2" charset="-93"/>
            </a:endParaRPr>
          </a:p>
        </p:txBody>
      </p:sp>
      <p:sp>
        <p:nvSpPr>
          <p:cNvPr id="33" name="TextBox 8">
            <a:extLst>
              <a:ext uri="{FF2B5EF4-FFF2-40B4-BE49-F238E27FC236}">
                <a16:creationId xmlns:a16="http://schemas.microsoft.com/office/drawing/2014/main" id="{DA11AE53-68F2-4ECF-9448-C62A85F8CE19}"/>
              </a:ext>
            </a:extLst>
          </p:cNvPr>
          <p:cNvSpPr txBox="1"/>
          <p:nvPr/>
        </p:nvSpPr>
        <p:spPr>
          <a:xfrm>
            <a:off x="579120" y="1042515"/>
            <a:ext cx="11544300" cy="1928798"/>
          </a:xfrm>
          <a:prstGeom prst="rect">
            <a:avLst/>
          </a:prstGeom>
        </p:spPr>
        <p:txBody>
          <a:bodyPr wrap="square" lIns="0" tIns="0" rIns="0" bIns="0" rtlCol="0" anchor="t">
            <a:spAutoFit/>
          </a:bodyPr>
          <a:lstStyle/>
          <a:p>
            <a:pPr>
              <a:lnSpc>
                <a:spcPts val="14142"/>
              </a:lnSpc>
            </a:pPr>
            <a:r>
              <a:rPr lang="en-US" sz="14000" dirty="0">
                <a:solidFill>
                  <a:srgbClr val="000000"/>
                </a:solidFill>
                <a:latin typeface="Baloo Bhaijaan"/>
              </a:rPr>
              <a:t>Conclusion</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2" name="TextBox 2"/>
          <p:cNvSpPr txBox="1"/>
          <p:nvPr/>
        </p:nvSpPr>
        <p:spPr>
          <a:xfrm>
            <a:off x="3193512" y="3683068"/>
            <a:ext cx="11900975" cy="4751030"/>
          </a:xfrm>
          <a:prstGeom prst="rect">
            <a:avLst/>
          </a:prstGeom>
        </p:spPr>
        <p:txBody>
          <a:bodyPr lIns="0" tIns="0" rIns="0" bIns="0" rtlCol="0" anchor="t">
            <a:spAutoFit/>
          </a:bodyPr>
          <a:lstStyle/>
          <a:p>
            <a:pPr algn="ctr">
              <a:lnSpc>
                <a:spcPts val="17302"/>
              </a:lnSpc>
            </a:pPr>
            <a:r>
              <a:rPr lang="en-US" sz="24030">
                <a:solidFill>
                  <a:srgbClr val="FFECDB"/>
                </a:solidFill>
                <a:latin typeface="Baloo Bhaijaan"/>
              </a:rPr>
              <a:t>Thank</a:t>
            </a:r>
          </a:p>
          <a:p>
            <a:pPr algn="ctr">
              <a:lnSpc>
                <a:spcPts val="17302"/>
              </a:lnSpc>
            </a:pPr>
            <a:r>
              <a:rPr lang="en-US" sz="24030">
                <a:solidFill>
                  <a:srgbClr val="FFECDB"/>
                </a:solidFill>
                <a:latin typeface="Baloo Bhaijaan"/>
              </a:rPr>
              <a:t>You!</a:t>
            </a:r>
          </a:p>
        </p:txBody>
      </p:sp>
      <p:sp>
        <p:nvSpPr>
          <p:cNvPr id="4" name="Freeform 4"/>
          <p:cNvSpPr/>
          <p:nvPr/>
        </p:nvSpPr>
        <p:spPr>
          <a:xfrm>
            <a:off x="13847632" y="-2652025"/>
            <a:ext cx="6823337" cy="6866251"/>
          </a:xfrm>
          <a:custGeom>
            <a:avLst/>
            <a:gdLst/>
            <a:ahLst/>
            <a:cxnLst/>
            <a:rect l="l" t="t" r="r" b="b"/>
            <a:pathLst>
              <a:path w="6823337" h="6866251">
                <a:moveTo>
                  <a:pt x="0" y="0"/>
                </a:moveTo>
                <a:lnTo>
                  <a:pt x="6823336" y="0"/>
                </a:lnTo>
                <a:lnTo>
                  <a:pt x="6823336" y="6866250"/>
                </a:lnTo>
                <a:lnTo>
                  <a:pt x="0" y="6866250"/>
                </a:lnTo>
                <a:lnTo>
                  <a:pt x="0" y="0"/>
                </a:lnTo>
                <a:close/>
              </a:path>
            </a:pathLst>
          </a:custGeom>
          <a:blipFill>
            <a:blip r:embed="rId2">
              <a:alphaModFix amt="50000"/>
            </a:blip>
            <a:stretch>
              <a:fillRect/>
            </a:stretch>
          </a:blipFill>
        </p:spPr>
        <p:txBody>
          <a:bodyPr/>
          <a:lstStyle/>
          <a:p>
            <a:endParaRPr lang="en-US"/>
          </a:p>
        </p:txBody>
      </p:sp>
      <p:sp>
        <p:nvSpPr>
          <p:cNvPr id="5" name="Freeform 5"/>
          <p:cNvSpPr/>
          <p:nvPr/>
        </p:nvSpPr>
        <p:spPr>
          <a:xfrm>
            <a:off x="16355521" y="7285831"/>
            <a:ext cx="2737263" cy="4246563"/>
          </a:xfrm>
          <a:custGeom>
            <a:avLst/>
            <a:gdLst/>
            <a:ahLst/>
            <a:cxnLst/>
            <a:rect l="l" t="t" r="r" b="b"/>
            <a:pathLst>
              <a:path w="2737263" h="4246563">
                <a:moveTo>
                  <a:pt x="0" y="0"/>
                </a:moveTo>
                <a:lnTo>
                  <a:pt x="2737263" y="0"/>
                </a:lnTo>
                <a:lnTo>
                  <a:pt x="2737263" y="4246563"/>
                </a:lnTo>
                <a:lnTo>
                  <a:pt x="0" y="4246563"/>
                </a:lnTo>
                <a:lnTo>
                  <a:pt x="0" y="0"/>
                </a:lnTo>
                <a:close/>
              </a:path>
            </a:pathLst>
          </a:custGeom>
          <a:blipFill>
            <a:blip r:embed="rId3"/>
            <a:stretch>
              <a:fillRect/>
            </a:stretch>
          </a:blipFill>
        </p:spPr>
        <p:txBody>
          <a:bodyPr/>
          <a:lstStyle/>
          <a:p>
            <a:endParaRPr lang="en-US"/>
          </a:p>
        </p:txBody>
      </p:sp>
      <p:sp>
        <p:nvSpPr>
          <p:cNvPr id="6" name="Freeform 6"/>
          <p:cNvSpPr/>
          <p:nvPr/>
        </p:nvSpPr>
        <p:spPr>
          <a:xfrm rot="3142433">
            <a:off x="-513111" y="222025"/>
            <a:ext cx="2059688" cy="3566559"/>
          </a:xfrm>
          <a:custGeom>
            <a:avLst/>
            <a:gdLst/>
            <a:ahLst/>
            <a:cxnLst/>
            <a:rect l="l" t="t" r="r" b="b"/>
            <a:pathLst>
              <a:path w="2059688" h="3566559">
                <a:moveTo>
                  <a:pt x="0" y="0"/>
                </a:moveTo>
                <a:lnTo>
                  <a:pt x="2059688" y="0"/>
                </a:lnTo>
                <a:lnTo>
                  <a:pt x="2059688" y="3566559"/>
                </a:lnTo>
                <a:lnTo>
                  <a:pt x="0" y="3566559"/>
                </a:lnTo>
                <a:lnTo>
                  <a:pt x="0" y="0"/>
                </a:lnTo>
                <a:close/>
              </a:path>
            </a:pathLst>
          </a:custGeom>
          <a:blipFill>
            <a:blip r:embed="rId4"/>
            <a:stretch>
              <a:fillRect/>
            </a:stretch>
          </a:blipFill>
        </p:spPr>
        <p:txBody>
          <a:bodyPr/>
          <a:lstStyle/>
          <a:p>
            <a:endParaRPr lang="en-US"/>
          </a:p>
        </p:txBody>
      </p:sp>
      <p:sp>
        <p:nvSpPr>
          <p:cNvPr id="7" name="Freeform 7"/>
          <p:cNvSpPr/>
          <p:nvPr/>
        </p:nvSpPr>
        <p:spPr>
          <a:xfrm rot="-1488018">
            <a:off x="-3086100" y="5849585"/>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5"/>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18" name="TextBox 18"/>
          <p:cNvSpPr txBox="1"/>
          <p:nvPr/>
        </p:nvSpPr>
        <p:spPr>
          <a:xfrm>
            <a:off x="661044" y="-181944"/>
            <a:ext cx="13935307" cy="2218556"/>
          </a:xfrm>
          <a:prstGeom prst="rect">
            <a:avLst/>
          </a:prstGeom>
        </p:spPr>
        <p:txBody>
          <a:bodyPr lIns="0" tIns="0" rIns="0" bIns="0" rtlCol="0" anchor="t">
            <a:spAutoFit/>
          </a:bodyPr>
          <a:lstStyle/>
          <a:p>
            <a:pPr>
              <a:lnSpc>
                <a:spcPts val="17267"/>
              </a:lnSpc>
            </a:pPr>
            <a:r>
              <a:rPr lang="en-US" sz="12333" dirty="0">
                <a:solidFill>
                  <a:srgbClr val="FFECDB"/>
                </a:solidFill>
                <a:latin typeface="Baloo Bhaijaan"/>
              </a:rPr>
              <a:t>Group members</a:t>
            </a:r>
          </a:p>
        </p:txBody>
      </p:sp>
      <p:grpSp>
        <p:nvGrpSpPr>
          <p:cNvPr id="46" name="Group 45">
            <a:extLst>
              <a:ext uri="{FF2B5EF4-FFF2-40B4-BE49-F238E27FC236}">
                <a16:creationId xmlns:a16="http://schemas.microsoft.com/office/drawing/2014/main" id="{F940F97A-BCC2-5236-DFDD-4B5772DA6906}"/>
              </a:ext>
            </a:extLst>
          </p:cNvPr>
          <p:cNvGrpSpPr/>
          <p:nvPr/>
        </p:nvGrpSpPr>
        <p:grpSpPr>
          <a:xfrm>
            <a:off x="2597261" y="2134875"/>
            <a:ext cx="1363004" cy="1483542"/>
            <a:chOff x="1563918" y="2969334"/>
            <a:chExt cx="896248" cy="975508"/>
          </a:xfrm>
        </p:grpSpPr>
        <p:sp>
          <p:nvSpPr>
            <p:cNvPr id="2" name="Freeform 2"/>
            <p:cNvSpPr/>
            <p:nvPr/>
          </p:nvSpPr>
          <p:spPr>
            <a:xfrm>
              <a:off x="1563918" y="2969334"/>
              <a:ext cx="896248" cy="975508"/>
            </a:xfrm>
            <a:custGeom>
              <a:avLst/>
              <a:gdLst/>
              <a:ahLst/>
              <a:cxnLst/>
              <a:rect l="l" t="t" r="r" b="b"/>
              <a:pathLst>
                <a:path w="896248" h="975508">
                  <a:moveTo>
                    <a:pt x="0" y="0"/>
                  </a:moveTo>
                  <a:lnTo>
                    <a:pt x="896248" y="0"/>
                  </a:lnTo>
                  <a:lnTo>
                    <a:pt x="896248" y="975507"/>
                  </a:lnTo>
                  <a:lnTo>
                    <a:pt x="0" y="9755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19" name="TextBox 19"/>
            <p:cNvSpPr txBox="1"/>
            <p:nvPr/>
          </p:nvSpPr>
          <p:spPr>
            <a:xfrm>
              <a:off x="1823149" y="3325107"/>
              <a:ext cx="540627" cy="329993"/>
            </a:xfrm>
            <a:prstGeom prst="rect">
              <a:avLst/>
            </a:prstGeom>
          </p:spPr>
          <p:txBody>
            <a:bodyPr wrap="square" lIns="0" tIns="0" rIns="0" bIns="0" rtlCol="0" anchor="t">
              <a:spAutoFit/>
            </a:bodyPr>
            <a:lstStyle/>
            <a:p>
              <a:pPr algn="ctr">
                <a:lnSpc>
                  <a:spcPts val="3985"/>
                </a:lnSpc>
              </a:pPr>
              <a:r>
                <a:rPr lang="en-US" sz="4800" dirty="0">
                  <a:solidFill>
                    <a:srgbClr val="000000"/>
                  </a:solidFill>
                  <a:latin typeface="Glacial Indifference Bold"/>
                </a:rPr>
                <a:t>1</a:t>
              </a:r>
            </a:p>
          </p:txBody>
        </p:sp>
      </p:grpSp>
      <p:sp>
        <p:nvSpPr>
          <p:cNvPr id="23" name="TextBox 23"/>
          <p:cNvSpPr txBox="1"/>
          <p:nvPr/>
        </p:nvSpPr>
        <p:spPr>
          <a:xfrm>
            <a:off x="4698084" y="2620362"/>
            <a:ext cx="5500809" cy="538609"/>
          </a:xfrm>
          <a:prstGeom prst="rect">
            <a:avLst/>
          </a:prstGeom>
        </p:spPr>
        <p:txBody>
          <a:bodyPr wrap="square" lIns="0" tIns="0" rIns="0" bIns="0" rtlCol="0" anchor="t">
            <a:spAutoFit/>
          </a:bodyPr>
          <a:lstStyle/>
          <a:p>
            <a:pPr>
              <a:lnSpc>
                <a:spcPts val="3985"/>
              </a:lnSpc>
            </a:pPr>
            <a:r>
              <a:rPr lang="en-US" sz="4800" dirty="0">
                <a:solidFill>
                  <a:srgbClr val="FFECDB"/>
                </a:solidFill>
                <a:latin typeface="Glacial Indifference"/>
              </a:rPr>
              <a:t>Pham Quang Anh</a:t>
            </a:r>
          </a:p>
        </p:txBody>
      </p:sp>
      <p:sp>
        <p:nvSpPr>
          <p:cNvPr id="47" name="TextBox 23">
            <a:extLst>
              <a:ext uri="{FF2B5EF4-FFF2-40B4-BE49-F238E27FC236}">
                <a16:creationId xmlns:a16="http://schemas.microsoft.com/office/drawing/2014/main" id="{C00F36D5-2746-1819-CA5C-14981C06CB0C}"/>
              </a:ext>
            </a:extLst>
          </p:cNvPr>
          <p:cNvSpPr txBox="1"/>
          <p:nvPr/>
        </p:nvSpPr>
        <p:spPr>
          <a:xfrm>
            <a:off x="9440513" y="2639664"/>
            <a:ext cx="4508247" cy="519373"/>
          </a:xfrm>
          <a:prstGeom prst="rect">
            <a:avLst/>
          </a:prstGeom>
        </p:spPr>
        <p:txBody>
          <a:bodyPr wrap="square" lIns="0" tIns="0" rIns="0" bIns="0" rtlCol="0" anchor="t">
            <a:spAutoFit/>
          </a:bodyPr>
          <a:lstStyle/>
          <a:p>
            <a:pPr algn="ctr">
              <a:lnSpc>
                <a:spcPts val="3985"/>
              </a:lnSpc>
            </a:pPr>
            <a:r>
              <a:rPr lang="en-US" sz="4200" dirty="0">
                <a:solidFill>
                  <a:srgbClr val="FFECDB"/>
                </a:solidFill>
                <a:latin typeface="Glacial Indifference" panose="020B0604020202020204" charset="0"/>
              </a:rPr>
              <a:t>20220071</a:t>
            </a:r>
          </a:p>
        </p:txBody>
      </p:sp>
      <p:grpSp>
        <p:nvGrpSpPr>
          <p:cNvPr id="50" name="Group 49">
            <a:extLst>
              <a:ext uri="{FF2B5EF4-FFF2-40B4-BE49-F238E27FC236}">
                <a16:creationId xmlns:a16="http://schemas.microsoft.com/office/drawing/2014/main" id="{D3CFCEA9-960D-6AF3-5936-5B58C3444BF2}"/>
              </a:ext>
            </a:extLst>
          </p:cNvPr>
          <p:cNvGrpSpPr/>
          <p:nvPr/>
        </p:nvGrpSpPr>
        <p:grpSpPr>
          <a:xfrm>
            <a:off x="2597261" y="5428572"/>
            <a:ext cx="1363004" cy="1483542"/>
            <a:chOff x="1563918" y="2969334"/>
            <a:chExt cx="896248" cy="975508"/>
          </a:xfrm>
        </p:grpSpPr>
        <p:sp>
          <p:nvSpPr>
            <p:cNvPr id="53" name="Freeform 2">
              <a:extLst>
                <a:ext uri="{FF2B5EF4-FFF2-40B4-BE49-F238E27FC236}">
                  <a16:creationId xmlns:a16="http://schemas.microsoft.com/office/drawing/2014/main" id="{386A763B-40FF-F384-6FC7-F257364124D5}"/>
                </a:ext>
              </a:extLst>
            </p:cNvPr>
            <p:cNvSpPr/>
            <p:nvPr/>
          </p:nvSpPr>
          <p:spPr>
            <a:xfrm>
              <a:off x="1563918" y="2969334"/>
              <a:ext cx="896248" cy="975508"/>
            </a:xfrm>
            <a:custGeom>
              <a:avLst/>
              <a:gdLst/>
              <a:ahLst/>
              <a:cxnLst/>
              <a:rect l="l" t="t" r="r" b="b"/>
              <a:pathLst>
                <a:path w="896248" h="975508">
                  <a:moveTo>
                    <a:pt x="0" y="0"/>
                  </a:moveTo>
                  <a:lnTo>
                    <a:pt x="896248" y="0"/>
                  </a:lnTo>
                  <a:lnTo>
                    <a:pt x="896248" y="975507"/>
                  </a:lnTo>
                  <a:lnTo>
                    <a:pt x="0" y="9755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54" name="TextBox 19">
              <a:extLst>
                <a:ext uri="{FF2B5EF4-FFF2-40B4-BE49-F238E27FC236}">
                  <a16:creationId xmlns:a16="http://schemas.microsoft.com/office/drawing/2014/main" id="{58F80E78-1E70-EA0B-2EFD-2CE36CDCF471}"/>
                </a:ext>
              </a:extLst>
            </p:cNvPr>
            <p:cNvSpPr txBox="1"/>
            <p:nvPr/>
          </p:nvSpPr>
          <p:spPr>
            <a:xfrm>
              <a:off x="1823149" y="3325107"/>
              <a:ext cx="540627" cy="329993"/>
            </a:xfrm>
            <a:prstGeom prst="rect">
              <a:avLst/>
            </a:prstGeom>
          </p:spPr>
          <p:txBody>
            <a:bodyPr wrap="square" lIns="0" tIns="0" rIns="0" bIns="0" rtlCol="0" anchor="t">
              <a:spAutoFit/>
            </a:bodyPr>
            <a:lstStyle/>
            <a:p>
              <a:pPr algn="ctr">
                <a:lnSpc>
                  <a:spcPts val="3985"/>
                </a:lnSpc>
              </a:pPr>
              <a:r>
                <a:rPr lang="en-US" sz="4800" dirty="0">
                  <a:solidFill>
                    <a:srgbClr val="000000"/>
                  </a:solidFill>
                  <a:latin typeface="Glacial Indifference Bold"/>
                </a:rPr>
                <a:t>3</a:t>
              </a:r>
            </a:p>
          </p:txBody>
        </p:sp>
      </p:grpSp>
      <p:sp>
        <p:nvSpPr>
          <p:cNvPr id="51" name="TextBox 23">
            <a:extLst>
              <a:ext uri="{FF2B5EF4-FFF2-40B4-BE49-F238E27FC236}">
                <a16:creationId xmlns:a16="http://schemas.microsoft.com/office/drawing/2014/main" id="{6EFDC5B3-2869-EE79-752A-F849B2D80512}"/>
              </a:ext>
            </a:extLst>
          </p:cNvPr>
          <p:cNvSpPr txBox="1"/>
          <p:nvPr/>
        </p:nvSpPr>
        <p:spPr>
          <a:xfrm>
            <a:off x="4698084" y="5914059"/>
            <a:ext cx="5500809" cy="538609"/>
          </a:xfrm>
          <a:prstGeom prst="rect">
            <a:avLst/>
          </a:prstGeom>
        </p:spPr>
        <p:txBody>
          <a:bodyPr wrap="square" lIns="0" tIns="0" rIns="0" bIns="0" rtlCol="0" anchor="t">
            <a:spAutoFit/>
          </a:bodyPr>
          <a:lstStyle/>
          <a:p>
            <a:pPr>
              <a:lnSpc>
                <a:spcPts val="3985"/>
              </a:lnSpc>
            </a:pPr>
            <a:r>
              <a:rPr lang="en-US" sz="4800" dirty="0">
                <a:solidFill>
                  <a:srgbClr val="FFECDB"/>
                </a:solidFill>
                <a:latin typeface="Glacial Indifference"/>
              </a:rPr>
              <a:t>Ngo Minh Trung</a:t>
            </a:r>
          </a:p>
        </p:txBody>
      </p:sp>
      <p:sp>
        <p:nvSpPr>
          <p:cNvPr id="52" name="TextBox 23">
            <a:extLst>
              <a:ext uri="{FF2B5EF4-FFF2-40B4-BE49-F238E27FC236}">
                <a16:creationId xmlns:a16="http://schemas.microsoft.com/office/drawing/2014/main" id="{32F9C5C6-CC42-755A-E6B3-5B24523DBBC5}"/>
              </a:ext>
            </a:extLst>
          </p:cNvPr>
          <p:cNvSpPr txBox="1"/>
          <p:nvPr/>
        </p:nvSpPr>
        <p:spPr>
          <a:xfrm>
            <a:off x="9440513" y="5933361"/>
            <a:ext cx="4508247" cy="519373"/>
          </a:xfrm>
          <a:prstGeom prst="rect">
            <a:avLst/>
          </a:prstGeom>
        </p:spPr>
        <p:txBody>
          <a:bodyPr wrap="square" lIns="0" tIns="0" rIns="0" bIns="0" rtlCol="0" anchor="t">
            <a:spAutoFit/>
          </a:bodyPr>
          <a:lstStyle/>
          <a:p>
            <a:pPr algn="ctr">
              <a:lnSpc>
                <a:spcPts val="3985"/>
              </a:lnSpc>
            </a:pPr>
            <a:r>
              <a:rPr lang="en-US" sz="4200" dirty="0">
                <a:solidFill>
                  <a:srgbClr val="FFECDB"/>
                </a:solidFill>
                <a:latin typeface="Glacial Indifference" panose="020B0604020202020204" charset="0"/>
              </a:rPr>
              <a:t>20226004</a:t>
            </a:r>
          </a:p>
        </p:txBody>
      </p:sp>
      <p:grpSp>
        <p:nvGrpSpPr>
          <p:cNvPr id="56" name="Group 55">
            <a:extLst>
              <a:ext uri="{FF2B5EF4-FFF2-40B4-BE49-F238E27FC236}">
                <a16:creationId xmlns:a16="http://schemas.microsoft.com/office/drawing/2014/main" id="{6E2B7CD8-5DCB-41F2-EFD0-B23F2032CAB1}"/>
              </a:ext>
            </a:extLst>
          </p:cNvPr>
          <p:cNvGrpSpPr/>
          <p:nvPr/>
        </p:nvGrpSpPr>
        <p:grpSpPr>
          <a:xfrm>
            <a:off x="2597261" y="3748504"/>
            <a:ext cx="1363004" cy="1483542"/>
            <a:chOff x="1563918" y="2969334"/>
            <a:chExt cx="896248" cy="975508"/>
          </a:xfrm>
        </p:grpSpPr>
        <p:sp>
          <p:nvSpPr>
            <p:cNvPr id="59" name="Freeform 2">
              <a:extLst>
                <a:ext uri="{FF2B5EF4-FFF2-40B4-BE49-F238E27FC236}">
                  <a16:creationId xmlns:a16="http://schemas.microsoft.com/office/drawing/2014/main" id="{02430F09-1221-9CF4-3608-79B826569D0F}"/>
                </a:ext>
              </a:extLst>
            </p:cNvPr>
            <p:cNvSpPr/>
            <p:nvPr/>
          </p:nvSpPr>
          <p:spPr>
            <a:xfrm>
              <a:off x="1563918" y="2969334"/>
              <a:ext cx="896248" cy="975508"/>
            </a:xfrm>
            <a:custGeom>
              <a:avLst/>
              <a:gdLst/>
              <a:ahLst/>
              <a:cxnLst/>
              <a:rect l="l" t="t" r="r" b="b"/>
              <a:pathLst>
                <a:path w="896248" h="975508">
                  <a:moveTo>
                    <a:pt x="0" y="0"/>
                  </a:moveTo>
                  <a:lnTo>
                    <a:pt x="896248" y="0"/>
                  </a:lnTo>
                  <a:lnTo>
                    <a:pt x="896248" y="975507"/>
                  </a:lnTo>
                  <a:lnTo>
                    <a:pt x="0" y="9755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60" name="TextBox 19">
              <a:extLst>
                <a:ext uri="{FF2B5EF4-FFF2-40B4-BE49-F238E27FC236}">
                  <a16:creationId xmlns:a16="http://schemas.microsoft.com/office/drawing/2014/main" id="{B22F3987-BBF8-2C06-B822-F565731D6CAF}"/>
                </a:ext>
              </a:extLst>
            </p:cNvPr>
            <p:cNvSpPr txBox="1"/>
            <p:nvPr/>
          </p:nvSpPr>
          <p:spPr>
            <a:xfrm>
              <a:off x="1823149" y="3325107"/>
              <a:ext cx="540627" cy="329993"/>
            </a:xfrm>
            <a:prstGeom prst="rect">
              <a:avLst/>
            </a:prstGeom>
          </p:spPr>
          <p:txBody>
            <a:bodyPr wrap="square" lIns="0" tIns="0" rIns="0" bIns="0" rtlCol="0" anchor="t">
              <a:spAutoFit/>
            </a:bodyPr>
            <a:lstStyle/>
            <a:p>
              <a:pPr algn="ctr">
                <a:lnSpc>
                  <a:spcPts val="3985"/>
                </a:lnSpc>
              </a:pPr>
              <a:r>
                <a:rPr lang="en-US" sz="4800" dirty="0">
                  <a:solidFill>
                    <a:srgbClr val="000000"/>
                  </a:solidFill>
                  <a:latin typeface="Glacial Indifference Bold"/>
                </a:rPr>
                <a:t>2</a:t>
              </a:r>
            </a:p>
          </p:txBody>
        </p:sp>
      </p:grpSp>
      <p:sp>
        <p:nvSpPr>
          <p:cNvPr id="57" name="TextBox 23">
            <a:extLst>
              <a:ext uri="{FF2B5EF4-FFF2-40B4-BE49-F238E27FC236}">
                <a16:creationId xmlns:a16="http://schemas.microsoft.com/office/drawing/2014/main" id="{60E24F32-CB6D-4DF5-C135-0B0921441D4A}"/>
              </a:ext>
            </a:extLst>
          </p:cNvPr>
          <p:cNvSpPr txBox="1"/>
          <p:nvPr/>
        </p:nvSpPr>
        <p:spPr>
          <a:xfrm>
            <a:off x="4698084" y="4233991"/>
            <a:ext cx="5500809" cy="538609"/>
          </a:xfrm>
          <a:prstGeom prst="rect">
            <a:avLst/>
          </a:prstGeom>
        </p:spPr>
        <p:txBody>
          <a:bodyPr wrap="square" lIns="0" tIns="0" rIns="0" bIns="0" rtlCol="0" anchor="t">
            <a:spAutoFit/>
          </a:bodyPr>
          <a:lstStyle/>
          <a:p>
            <a:pPr>
              <a:lnSpc>
                <a:spcPts val="3985"/>
              </a:lnSpc>
            </a:pPr>
            <a:r>
              <a:rPr lang="en-US" sz="4800" dirty="0">
                <a:solidFill>
                  <a:srgbClr val="FFECDB"/>
                </a:solidFill>
                <a:latin typeface="Glacial Indifference"/>
              </a:rPr>
              <a:t>Vu Binh Minh</a:t>
            </a:r>
          </a:p>
        </p:txBody>
      </p:sp>
      <p:sp>
        <p:nvSpPr>
          <p:cNvPr id="58" name="TextBox 23">
            <a:extLst>
              <a:ext uri="{FF2B5EF4-FFF2-40B4-BE49-F238E27FC236}">
                <a16:creationId xmlns:a16="http://schemas.microsoft.com/office/drawing/2014/main" id="{50D8C734-E31B-B9DF-EB52-545F67EA05D5}"/>
              </a:ext>
            </a:extLst>
          </p:cNvPr>
          <p:cNvSpPr txBox="1"/>
          <p:nvPr/>
        </p:nvSpPr>
        <p:spPr>
          <a:xfrm>
            <a:off x="9440513" y="4253293"/>
            <a:ext cx="4508247" cy="519373"/>
          </a:xfrm>
          <a:prstGeom prst="rect">
            <a:avLst/>
          </a:prstGeom>
        </p:spPr>
        <p:txBody>
          <a:bodyPr wrap="square" lIns="0" tIns="0" rIns="0" bIns="0" rtlCol="0" anchor="t">
            <a:spAutoFit/>
          </a:bodyPr>
          <a:lstStyle/>
          <a:p>
            <a:pPr algn="ctr">
              <a:lnSpc>
                <a:spcPts val="3985"/>
              </a:lnSpc>
            </a:pPr>
            <a:r>
              <a:rPr lang="en-US" sz="4200" dirty="0">
                <a:solidFill>
                  <a:srgbClr val="FFECDB"/>
                </a:solidFill>
                <a:latin typeface="Glacial Indifference" panose="020B0604020202020204" charset="0"/>
              </a:rPr>
              <a:t>20226058</a:t>
            </a:r>
          </a:p>
        </p:txBody>
      </p:sp>
      <p:grpSp>
        <p:nvGrpSpPr>
          <p:cNvPr id="62" name="Group 61">
            <a:extLst>
              <a:ext uri="{FF2B5EF4-FFF2-40B4-BE49-F238E27FC236}">
                <a16:creationId xmlns:a16="http://schemas.microsoft.com/office/drawing/2014/main" id="{73A6A44B-19A5-8AFB-A115-9CFF211427B7}"/>
              </a:ext>
            </a:extLst>
          </p:cNvPr>
          <p:cNvGrpSpPr/>
          <p:nvPr/>
        </p:nvGrpSpPr>
        <p:grpSpPr>
          <a:xfrm>
            <a:off x="2597261" y="7020781"/>
            <a:ext cx="1363004" cy="1483542"/>
            <a:chOff x="1563918" y="2969334"/>
            <a:chExt cx="896248" cy="975508"/>
          </a:xfrm>
        </p:grpSpPr>
        <p:sp>
          <p:nvSpPr>
            <p:cNvPr id="65" name="Freeform 2">
              <a:extLst>
                <a:ext uri="{FF2B5EF4-FFF2-40B4-BE49-F238E27FC236}">
                  <a16:creationId xmlns:a16="http://schemas.microsoft.com/office/drawing/2014/main" id="{92A4B16D-251E-784E-1A90-002DC5551688}"/>
                </a:ext>
              </a:extLst>
            </p:cNvPr>
            <p:cNvSpPr/>
            <p:nvPr/>
          </p:nvSpPr>
          <p:spPr>
            <a:xfrm>
              <a:off x="1563918" y="2969334"/>
              <a:ext cx="896248" cy="975508"/>
            </a:xfrm>
            <a:custGeom>
              <a:avLst/>
              <a:gdLst/>
              <a:ahLst/>
              <a:cxnLst/>
              <a:rect l="l" t="t" r="r" b="b"/>
              <a:pathLst>
                <a:path w="896248" h="975508">
                  <a:moveTo>
                    <a:pt x="0" y="0"/>
                  </a:moveTo>
                  <a:lnTo>
                    <a:pt x="896248" y="0"/>
                  </a:lnTo>
                  <a:lnTo>
                    <a:pt x="896248" y="975507"/>
                  </a:lnTo>
                  <a:lnTo>
                    <a:pt x="0" y="9755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66" name="TextBox 19">
              <a:extLst>
                <a:ext uri="{FF2B5EF4-FFF2-40B4-BE49-F238E27FC236}">
                  <a16:creationId xmlns:a16="http://schemas.microsoft.com/office/drawing/2014/main" id="{DA438401-5994-B131-BE1C-EAAFC5EEF20E}"/>
                </a:ext>
              </a:extLst>
            </p:cNvPr>
            <p:cNvSpPr txBox="1"/>
            <p:nvPr/>
          </p:nvSpPr>
          <p:spPr>
            <a:xfrm>
              <a:off x="1823149" y="3325107"/>
              <a:ext cx="540627" cy="329993"/>
            </a:xfrm>
            <a:prstGeom prst="rect">
              <a:avLst/>
            </a:prstGeom>
          </p:spPr>
          <p:txBody>
            <a:bodyPr wrap="square" lIns="0" tIns="0" rIns="0" bIns="0" rtlCol="0" anchor="t">
              <a:spAutoFit/>
            </a:bodyPr>
            <a:lstStyle/>
            <a:p>
              <a:pPr algn="ctr">
                <a:lnSpc>
                  <a:spcPts val="3985"/>
                </a:lnSpc>
              </a:pPr>
              <a:r>
                <a:rPr lang="en-US" sz="4800" dirty="0">
                  <a:solidFill>
                    <a:srgbClr val="000000"/>
                  </a:solidFill>
                  <a:latin typeface="Glacial Indifference Bold"/>
                </a:rPr>
                <a:t>4</a:t>
              </a:r>
            </a:p>
          </p:txBody>
        </p:sp>
      </p:grpSp>
      <p:sp>
        <p:nvSpPr>
          <p:cNvPr id="63" name="TextBox 23">
            <a:extLst>
              <a:ext uri="{FF2B5EF4-FFF2-40B4-BE49-F238E27FC236}">
                <a16:creationId xmlns:a16="http://schemas.microsoft.com/office/drawing/2014/main" id="{A3960C2B-66CB-B809-1840-11DCDDF862E1}"/>
              </a:ext>
            </a:extLst>
          </p:cNvPr>
          <p:cNvSpPr txBox="1"/>
          <p:nvPr/>
        </p:nvSpPr>
        <p:spPr>
          <a:xfrm>
            <a:off x="4698084" y="7506268"/>
            <a:ext cx="5500809" cy="538609"/>
          </a:xfrm>
          <a:prstGeom prst="rect">
            <a:avLst/>
          </a:prstGeom>
        </p:spPr>
        <p:txBody>
          <a:bodyPr wrap="square" lIns="0" tIns="0" rIns="0" bIns="0" rtlCol="0" anchor="t">
            <a:spAutoFit/>
          </a:bodyPr>
          <a:lstStyle/>
          <a:p>
            <a:pPr>
              <a:lnSpc>
                <a:spcPts val="3985"/>
              </a:lnSpc>
            </a:pPr>
            <a:r>
              <a:rPr lang="en-US" sz="4800" dirty="0">
                <a:solidFill>
                  <a:srgbClr val="FFECDB"/>
                </a:solidFill>
                <a:latin typeface="Glacial Indifference"/>
              </a:rPr>
              <a:t>Dang Trong Van</a:t>
            </a:r>
          </a:p>
        </p:txBody>
      </p:sp>
      <p:sp>
        <p:nvSpPr>
          <p:cNvPr id="64" name="TextBox 23">
            <a:extLst>
              <a:ext uri="{FF2B5EF4-FFF2-40B4-BE49-F238E27FC236}">
                <a16:creationId xmlns:a16="http://schemas.microsoft.com/office/drawing/2014/main" id="{A271918E-5A06-9C39-FCA0-71E55F15EC17}"/>
              </a:ext>
            </a:extLst>
          </p:cNvPr>
          <p:cNvSpPr txBox="1"/>
          <p:nvPr/>
        </p:nvSpPr>
        <p:spPr>
          <a:xfrm>
            <a:off x="9440513" y="7525570"/>
            <a:ext cx="4508247" cy="519373"/>
          </a:xfrm>
          <a:prstGeom prst="rect">
            <a:avLst/>
          </a:prstGeom>
        </p:spPr>
        <p:txBody>
          <a:bodyPr wrap="square" lIns="0" tIns="0" rIns="0" bIns="0" rtlCol="0" anchor="t">
            <a:spAutoFit/>
          </a:bodyPr>
          <a:lstStyle/>
          <a:p>
            <a:pPr algn="ctr">
              <a:lnSpc>
                <a:spcPts val="3985"/>
              </a:lnSpc>
            </a:pPr>
            <a:r>
              <a:rPr lang="en-US" sz="4200" dirty="0">
                <a:solidFill>
                  <a:srgbClr val="FFECDB"/>
                </a:solidFill>
                <a:latin typeface="Glacial Indifference" panose="020B0604020202020204" charset="0"/>
              </a:rPr>
              <a:t>20226072</a:t>
            </a:r>
          </a:p>
        </p:txBody>
      </p:sp>
      <p:grpSp>
        <p:nvGrpSpPr>
          <p:cNvPr id="68" name="Group 67">
            <a:extLst>
              <a:ext uri="{FF2B5EF4-FFF2-40B4-BE49-F238E27FC236}">
                <a16:creationId xmlns:a16="http://schemas.microsoft.com/office/drawing/2014/main" id="{B60BD759-5D6B-4A96-DC93-4FB403A76B87}"/>
              </a:ext>
            </a:extLst>
          </p:cNvPr>
          <p:cNvGrpSpPr/>
          <p:nvPr/>
        </p:nvGrpSpPr>
        <p:grpSpPr>
          <a:xfrm>
            <a:off x="2597261" y="8632519"/>
            <a:ext cx="1363004" cy="1483542"/>
            <a:chOff x="1563918" y="2969334"/>
            <a:chExt cx="896248" cy="975508"/>
          </a:xfrm>
        </p:grpSpPr>
        <p:sp>
          <p:nvSpPr>
            <p:cNvPr id="71" name="Freeform 2">
              <a:extLst>
                <a:ext uri="{FF2B5EF4-FFF2-40B4-BE49-F238E27FC236}">
                  <a16:creationId xmlns:a16="http://schemas.microsoft.com/office/drawing/2014/main" id="{D5A0D9F9-6CD1-4873-7B5E-128E9EF26D8C}"/>
                </a:ext>
              </a:extLst>
            </p:cNvPr>
            <p:cNvSpPr/>
            <p:nvPr/>
          </p:nvSpPr>
          <p:spPr>
            <a:xfrm>
              <a:off x="1563918" y="2969334"/>
              <a:ext cx="896248" cy="975508"/>
            </a:xfrm>
            <a:custGeom>
              <a:avLst/>
              <a:gdLst/>
              <a:ahLst/>
              <a:cxnLst/>
              <a:rect l="l" t="t" r="r" b="b"/>
              <a:pathLst>
                <a:path w="896248" h="975508">
                  <a:moveTo>
                    <a:pt x="0" y="0"/>
                  </a:moveTo>
                  <a:lnTo>
                    <a:pt x="896248" y="0"/>
                  </a:lnTo>
                  <a:lnTo>
                    <a:pt x="896248" y="975507"/>
                  </a:lnTo>
                  <a:lnTo>
                    <a:pt x="0" y="97550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72" name="TextBox 19">
              <a:extLst>
                <a:ext uri="{FF2B5EF4-FFF2-40B4-BE49-F238E27FC236}">
                  <a16:creationId xmlns:a16="http://schemas.microsoft.com/office/drawing/2014/main" id="{04A4A602-864F-F19E-D9AD-B19765BE3783}"/>
                </a:ext>
              </a:extLst>
            </p:cNvPr>
            <p:cNvSpPr txBox="1"/>
            <p:nvPr/>
          </p:nvSpPr>
          <p:spPr>
            <a:xfrm>
              <a:off x="1823149" y="3325107"/>
              <a:ext cx="540627" cy="329993"/>
            </a:xfrm>
            <a:prstGeom prst="rect">
              <a:avLst/>
            </a:prstGeom>
          </p:spPr>
          <p:txBody>
            <a:bodyPr wrap="square" lIns="0" tIns="0" rIns="0" bIns="0" rtlCol="0" anchor="t">
              <a:spAutoFit/>
            </a:bodyPr>
            <a:lstStyle/>
            <a:p>
              <a:pPr algn="ctr">
                <a:lnSpc>
                  <a:spcPts val="3985"/>
                </a:lnSpc>
              </a:pPr>
              <a:r>
                <a:rPr lang="en-US" sz="4800" dirty="0">
                  <a:solidFill>
                    <a:srgbClr val="000000"/>
                  </a:solidFill>
                  <a:latin typeface="Glacial Indifference Bold"/>
                </a:rPr>
                <a:t>5</a:t>
              </a:r>
            </a:p>
          </p:txBody>
        </p:sp>
      </p:grpSp>
      <p:sp>
        <p:nvSpPr>
          <p:cNvPr id="69" name="TextBox 23">
            <a:extLst>
              <a:ext uri="{FF2B5EF4-FFF2-40B4-BE49-F238E27FC236}">
                <a16:creationId xmlns:a16="http://schemas.microsoft.com/office/drawing/2014/main" id="{8911FD64-5F5D-86D0-2A8C-EC8EFC3626D2}"/>
              </a:ext>
            </a:extLst>
          </p:cNvPr>
          <p:cNvSpPr txBox="1"/>
          <p:nvPr/>
        </p:nvSpPr>
        <p:spPr>
          <a:xfrm>
            <a:off x="4698084" y="9118006"/>
            <a:ext cx="5500809" cy="538609"/>
          </a:xfrm>
          <a:prstGeom prst="rect">
            <a:avLst/>
          </a:prstGeom>
        </p:spPr>
        <p:txBody>
          <a:bodyPr wrap="square" lIns="0" tIns="0" rIns="0" bIns="0" rtlCol="0" anchor="t">
            <a:spAutoFit/>
          </a:bodyPr>
          <a:lstStyle/>
          <a:p>
            <a:pPr>
              <a:lnSpc>
                <a:spcPts val="3985"/>
              </a:lnSpc>
            </a:pPr>
            <a:r>
              <a:rPr lang="en-US" sz="4800" dirty="0">
                <a:solidFill>
                  <a:srgbClr val="FFECDB"/>
                </a:solidFill>
                <a:latin typeface="Glacial Indifference"/>
              </a:rPr>
              <a:t>Nguyen Long Vu</a:t>
            </a:r>
          </a:p>
        </p:txBody>
      </p:sp>
      <p:sp>
        <p:nvSpPr>
          <p:cNvPr id="70" name="TextBox 23">
            <a:extLst>
              <a:ext uri="{FF2B5EF4-FFF2-40B4-BE49-F238E27FC236}">
                <a16:creationId xmlns:a16="http://schemas.microsoft.com/office/drawing/2014/main" id="{72B6F339-7F68-1D62-94C7-0B4EF9099530}"/>
              </a:ext>
            </a:extLst>
          </p:cNvPr>
          <p:cNvSpPr txBox="1"/>
          <p:nvPr/>
        </p:nvSpPr>
        <p:spPr>
          <a:xfrm>
            <a:off x="9440513" y="9137308"/>
            <a:ext cx="4508247" cy="519373"/>
          </a:xfrm>
          <a:prstGeom prst="rect">
            <a:avLst/>
          </a:prstGeom>
        </p:spPr>
        <p:txBody>
          <a:bodyPr wrap="square" lIns="0" tIns="0" rIns="0" bIns="0" rtlCol="0" anchor="t">
            <a:spAutoFit/>
          </a:bodyPr>
          <a:lstStyle/>
          <a:p>
            <a:pPr algn="ctr">
              <a:lnSpc>
                <a:spcPts val="3985"/>
              </a:lnSpc>
            </a:pPr>
            <a:r>
              <a:rPr lang="en-US" sz="4200" dirty="0">
                <a:solidFill>
                  <a:srgbClr val="FFECDB"/>
                </a:solidFill>
                <a:latin typeface="Glacial Indifference" panose="020B0604020202020204" charset="0"/>
              </a:rPr>
              <a:t>20226006</a:t>
            </a:r>
          </a:p>
        </p:txBody>
      </p:sp>
      <p:sp>
        <p:nvSpPr>
          <p:cNvPr id="73" name="Freeform 5">
            <a:extLst>
              <a:ext uri="{FF2B5EF4-FFF2-40B4-BE49-F238E27FC236}">
                <a16:creationId xmlns:a16="http://schemas.microsoft.com/office/drawing/2014/main" id="{0F8AFA28-3506-9D4A-3584-4A9E5D9FE360}"/>
              </a:ext>
            </a:extLst>
          </p:cNvPr>
          <p:cNvSpPr/>
          <p:nvPr/>
        </p:nvSpPr>
        <p:spPr>
          <a:xfrm rot="20444592">
            <a:off x="15867632" y="1035689"/>
            <a:ext cx="2737263" cy="4246563"/>
          </a:xfrm>
          <a:custGeom>
            <a:avLst/>
            <a:gdLst/>
            <a:ahLst/>
            <a:cxnLst/>
            <a:rect l="l" t="t" r="r" b="b"/>
            <a:pathLst>
              <a:path w="2737263" h="4246563">
                <a:moveTo>
                  <a:pt x="0" y="0"/>
                </a:moveTo>
                <a:lnTo>
                  <a:pt x="2737263" y="0"/>
                </a:lnTo>
                <a:lnTo>
                  <a:pt x="2737263" y="4246563"/>
                </a:lnTo>
                <a:lnTo>
                  <a:pt x="0" y="4246563"/>
                </a:lnTo>
                <a:lnTo>
                  <a:pt x="0" y="0"/>
                </a:lnTo>
                <a:close/>
              </a:path>
            </a:pathLst>
          </a:custGeom>
          <a:blipFill>
            <a:blip r:embed="rId4"/>
            <a:stretch>
              <a:fillRect/>
            </a:stretch>
          </a:blipFill>
        </p:spPr>
        <p:txBody>
          <a:bodyPr/>
          <a:lstStyle/>
          <a:p>
            <a:endParaRPr lang="en-US"/>
          </a:p>
        </p:txBody>
      </p:sp>
      <p:sp>
        <p:nvSpPr>
          <p:cNvPr id="74" name="Freeform 3">
            <a:extLst>
              <a:ext uri="{FF2B5EF4-FFF2-40B4-BE49-F238E27FC236}">
                <a16:creationId xmlns:a16="http://schemas.microsoft.com/office/drawing/2014/main" id="{26ACD512-3631-F56F-1C32-60160BA7F59F}"/>
              </a:ext>
            </a:extLst>
          </p:cNvPr>
          <p:cNvSpPr/>
          <p:nvPr/>
        </p:nvSpPr>
        <p:spPr>
          <a:xfrm>
            <a:off x="15213463" y="7584697"/>
            <a:ext cx="6823337" cy="6866251"/>
          </a:xfrm>
          <a:custGeom>
            <a:avLst/>
            <a:gdLst/>
            <a:ahLst/>
            <a:cxnLst/>
            <a:rect l="l" t="t" r="r" b="b"/>
            <a:pathLst>
              <a:path w="6823337" h="6866251">
                <a:moveTo>
                  <a:pt x="0" y="0"/>
                </a:moveTo>
                <a:lnTo>
                  <a:pt x="6823337" y="0"/>
                </a:lnTo>
                <a:lnTo>
                  <a:pt x="6823337" y="6866250"/>
                </a:lnTo>
                <a:lnTo>
                  <a:pt x="0" y="6866250"/>
                </a:lnTo>
                <a:lnTo>
                  <a:pt x="0" y="0"/>
                </a:lnTo>
                <a:close/>
              </a:path>
            </a:pathLst>
          </a:custGeom>
          <a:blipFill>
            <a:blip r:embed="rId5">
              <a:alphaModFix amt="50000"/>
            </a:blip>
            <a:stretch>
              <a:fillRect/>
            </a:stretch>
          </a:blipFill>
        </p:spPr>
        <p:txBody>
          <a:bodyPr/>
          <a:lstStyle/>
          <a:p>
            <a:endParaRPr lang="en-US"/>
          </a:p>
        </p:txBody>
      </p:sp>
      <p:sp>
        <p:nvSpPr>
          <p:cNvPr id="75" name="Freeform 6">
            <a:extLst>
              <a:ext uri="{FF2B5EF4-FFF2-40B4-BE49-F238E27FC236}">
                <a16:creationId xmlns:a16="http://schemas.microsoft.com/office/drawing/2014/main" id="{70F2E8D8-50AD-8CCB-2B34-09B58F1BC179}"/>
              </a:ext>
            </a:extLst>
          </p:cNvPr>
          <p:cNvSpPr/>
          <p:nvPr/>
        </p:nvSpPr>
        <p:spPr>
          <a:xfrm rot="7287362">
            <a:off x="-580735" y="7517829"/>
            <a:ext cx="2059688" cy="3566559"/>
          </a:xfrm>
          <a:custGeom>
            <a:avLst/>
            <a:gdLst/>
            <a:ahLst/>
            <a:cxnLst/>
            <a:rect l="l" t="t" r="r" b="b"/>
            <a:pathLst>
              <a:path w="2059688" h="3566559">
                <a:moveTo>
                  <a:pt x="0" y="0"/>
                </a:moveTo>
                <a:lnTo>
                  <a:pt x="2059688" y="0"/>
                </a:lnTo>
                <a:lnTo>
                  <a:pt x="2059688" y="3566559"/>
                </a:lnTo>
                <a:lnTo>
                  <a:pt x="0" y="3566559"/>
                </a:lnTo>
                <a:lnTo>
                  <a:pt x="0" y="0"/>
                </a:lnTo>
                <a:close/>
              </a:path>
            </a:pathLst>
          </a:custGeom>
          <a:blipFill>
            <a:blip r:embed="rId6"/>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1A912"/>
        </a:solidFill>
        <a:effectLst/>
      </p:bgPr>
    </p:bg>
    <p:spTree>
      <p:nvGrpSpPr>
        <p:cNvPr id="1" name=""/>
        <p:cNvGrpSpPr/>
        <p:nvPr/>
      </p:nvGrpSpPr>
      <p:grpSpPr>
        <a:xfrm>
          <a:off x="0" y="0"/>
          <a:ext cx="0" cy="0"/>
          <a:chOff x="0" y="0"/>
          <a:chExt cx="0" cy="0"/>
        </a:xfrm>
      </p:grpSpPr>
      <p:sp>
        <p:nvSpPr>
          <p:cNvPr id="2" name="Freeform 2"/>
          <p:cNvSpPr/>
          <p:nvPr/>
        </p:nvSpPr>
        <p:spPr>
          <a:xfrm>
            <a:off x="-2364368" y="7738438"/>
            <a:ext cx="6525547" cy="6525547"/>
          </a:xfrm>
          <a:custGeom>
            <a:avLst/>
            <a:gdLst/>
            <a:ahLst/>
            <a:cxnLst/>
            <a:rect l="l" t="t" r="r" b="b"/>
            <a:pathLst>
              <a:path w="6525547" h="6525547">
                <a:moveTo>
                  <a:pt x="0" y="0"/>
                </a:moveTo>
                <a:lnTo>
                  <a:pt x="6525547" y="0"/>
                </a:lnTo>
                <a:lnTo>
                  <a:pt x="6525547" y="6525547"/>
                </a:lnTo>
                <a:lnTo>
                  <a:pt x="0" y="6525547"/>
                </a:lnTo>
                <a:lnTo>
                  <a:pt x="0" y="0"/>
                </a:lnTo>
                <a:close/>
              </a:path>
            </a:pathLst>
          </a:custGeom>
          <a:blipFill>
            <a:blip r:embed="rId2"/>
            <a:stretch>
              <a:fillRect/>
            </a:stretch>
          </a:blipFill>
        </p:spPr>
        <p:txBody>
          <a:bodyPr/>
          <a:lstStyle/>
          <a:p>
            <a:endParaRPr lang="en-US"/>
          </a:p>
        </p:txBody>
      </p:sp>
      <p:sp>
        <p:nvSpPr>
          <p:cNvPr id="8" name="TextBox 8"/>
          <p:cNvSpPr txBox="1"/>
          <p:nvPr/>
        </p:nvSpPr>
        <p:spPr>
          <a:xfrm>
            <a:off x="579120" y="1042515"/>
            <a:ext cx="11544300" cy="1928798"/>
          </a:xfrm>
          <a:prstGeom prst="rect">
            <a:avLst/>
          </a:prstGeom>
        </p:spPr>
        <p:txBody>
          <a:bodyPr wrap="square" lIns="0" tIns="0" rIns="0" bIns="0" rtlCol="0" anchor="t">
            <a:spAutoFit/>
          </a:bodyPr>
          <a:lstStyle/>
          <a:p>
            <a:pPr>
              <a:lnSpc>
                <a:spcPts val="14142"/>
              </a:lnSpc>
            </a:pPr>
            <a:r>
              <a:rPr lang="en-US" sz="14000" dirty="0">
                <a:solidFill>
                  <a:srgbClr val="000000"/>
                </a:solidFill>
                <a:latin typeface="Baloo Bhaijaan"/>
              </a:rPr>
              <a:t>Background</a:t>
            </a:r>
          </a:p>
        </p:txBody>
      </p:sp>
      <p:sp>
        <p:nvSpPr>
          <p:cNvPr id="12" name="TextBox 12"/>
          <p:cNvSpPr txBox="1"/>
          <p:nvPr/>
        </p:nvSpPr>
        <p:spPr>
          <a:xfrm>
            <a:off x="15906524" y="8792568"/>
            <a:ext cx="1790377" cy="456207"/>
          </a:xfrm>
          <a:prstGeom prst="rect">
            <a:avLst/>
          </a:prstGeom>
        </p:spPr>
        <p:txBody>
          <a:bodyPr lIns="0" tIns="0" rIns="0" bIns="0" rtlCol="0" anchor="t">
            <a:spAutoFit/>
          </a:bodyPr>
          <a:lstStyle/>
          <a:p>
            <a:pPr algn="ctr">
              <a:lnSpc>
                <a:spcPts val="3729"/>
              </a:lnSpc>
            </a:pPr>
            <a:r>
              <a:rPr lang="en-US" sz="2664" spc="154" dirty="0">
                <a:solidFill>
                  <a:srgbClr val="E1A912"/>
                </a:solidFill>
                <a:latin typeface="Glacial Indifference Bold"/>
              </a:rPr>
              <a:t>Page</a:t>
            </a:r>
          </a:p>
        </p:txBody>
      </p:sp>
      <p:sp>
        <p:nvSpPr>
          <p:cNvPr id="14" name="TextBox 13">
            <a:extLst>
              <a:ext uri="{FF2B5EF4-FFF2-40B4-BE49-F238E27FC236}">
                <a16:creationId xmlns:a16="http://schemas.microsoft.com/office/drawing/2014/main" id="{E1D04ECC-9BAE-9904-EF3F-21D9884D1232}"/>
              </a:ext>
            </a:extLst>
          </p:cNvPr>
          <p:cNvSpPr txBox="1"/>
          <p:nvPr/>
        </p:nvSpPr>
        <p:spPr>
          <a:xfrm>
            <a:off x="782537" y="2894268"/>
            <a:ext cx="11137465" cy="707886"/>
          </a:xfrm>
          <a:prstGeom prst="rect">
            <a:avLst/>
          </a:prstGeom>
          <a:noFill/>
        </p:spPr>
        <p:txBody>
          <a:bodyPr wrap="square">
            <a:spAutoFit/>
          </a:bodyPr>
          <a:lstStyle/>
          <a:p>
            <a:pPr algn="just"/>
            <a:r>
              <a:rPr lang="en-US" sz="4000" b="0" i="0" u="none" strike="noStrike" dirty="0">
                <a:solidFill>
                  <a:srgbClr val="000000"/>
                </a:solidFill>
                <a:effectLst/>
                <a:latin typeface="Be Vietnam Pro" pitchFamily="2" charset="-93"/>
              </a:rPr>
              <a:t>Accurate prediction of house prices</a:t>
            </a:r>
            <a:endParaRPr lang="en-US" sz="3200" dirty="0">
              <a:latin typeface="Be Vietnam Pro" pitchFamily="2" charset="-93"/>
            </a:endParaRPr>
          </a:p>
        </p:txBody>
      </p:sp>
      <p:pic>
        <p:nvPicPr>
          <p:cNvPr id="19" name="Picture 18" descr="A building with plants and trees&#10;&#10;Description automatically generated">
            <a:extLst>
              <a:ext uri="{FF2B5EF4-FFF2-40B4-BE49-F238E27FC236}">
                <a16:creationId xmlns:a16="http://schemas.microsoft.com/office/drawing/2014/main" id="{ACA4C389-9481-ACD8-3ACE-8970DE2337A2}"/>
              </a:ext>
            </a:extLst>
          </p:cNvPr>
          <p:cNvPicPr>
            <a:picLocks noChangeAspect="1"/>
          </p:cNvPicPr>
          <p:nvPr/>
        </p:nvPicPr>
        <p:blipFill>
          <a:blip r:embed="rId3">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a:xfrm>
            <a:off x="11338746" y="644781"/>
            <a:ext cx="8248650" cy="8248650"/>
          </a:xfrm>
          <a:prstGeom prst="rect">
            <a:avLst/>
          </a:prstGeom>
        </p:spPr>
      </p:pic>
      <p:grpSp>
        <p:nvGrpSpPr>
          <p:cNvPr id="11" name="Group 10">
            <a:extLst>
              <a:ext uri="{FF2B5EF4-FFF2-40B4-BE49-F238E27FC236}">
                <a16:creationId xmlns:a16="http://schemas.microsoft.com/office/drawing/2014/main" id="{AE245DBB-C2DB-905D-FEAF-41AAA57D740C}"/>
              </a:ext>
            </a:extLst>
          </p:cNvPr>
          <p:cNvGrpSpPr/>
          <p:nvPr/>
        </p:nvGrpSpPr>
        <p:grpSpPr>
          <a:xfrm>
            <a:off x="533400" y="3945576"/>
            <a:ext cx="2895600" cy="1055757"/>
            <a:chOff x="685800" y="3925848"/>
            <a:chExt cx="2895600" cy="1055757"/>
          </a:xfrm>
        </p:grpSpPr>
        <p:sp>
          <p:nvSpPr>
            <p:cNvPr id="5" name="Rectangle: Rounded Corners 4">
              <a:extLst>
                <a:ext uri="{FF2B5EF4-FFF2-40B4-BE49-F238E27FC236}">
                  <a16:creationId xmlns:a16="http://schemas.microsoft.com/office/drawing/2014/main" id="{7C2C8890-9543-FFDA-F403-8F615730FC4E}"/>
                </a:ext>
              </a:extLst>
            </p:cNvPr>
            <p:cNvSpPr/>
            <p:nvPr/>
          </p:nvSpPr>
          <p:spPr>
            <a:xfrm>
              <a:off x="1066800" y="3925848"/>
              <a:ext cx="2133600" cy="1055757"/>
            </a:xfrm>
            <a:prstGeom prst="round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A1B756E-5B9C-8EF4-B6B3-6B6C99474D7A}"/>
                </a:ext>
              </a:extLst>
            </p:cNvPr>
            <p:cNvSpPr txBox="1"/>
            <p:nvPr/>
          </p:nvSpPr>
          <p:spPr>
            <a:xfrm>
              <a:off x="685800" y="4161338"/>
              <a:ext cx="2895600" cy="584775"/>
            </a:xfrm>
            <a:prstGeom prst="rect">
              <a:avLst/>
            </a:prstGeom>
            <a:noFill/>
          </p:spPr>
          <p:txBody>
            <a:bodyPr wrap="square" rtlCol="0">
              <a:spAutoFit/>
            </a:bodyPr>
            <a:lstStyle/>
            <a:p>
              <a:pPr algn="ctr"/>
              <a:r>
                <a:rPr lang="en-US" sz="3200" b="1" dirty="0">
                  <a:solidFill>
                    <a:srgbClr val="F3B908"/>
                  </a:solidFill>
                  <a:latin typeface="Be Vietnam Pro" pitchFamily="2" charset="-93"/>
                </a:rPr>
                <a:t>Empower</a:t>
              </a:r>
            </a:p>
          </p:txBody>
        </p:sp>
      </p:grpSp>
      <p:sp>
        <p:nvSpPr>
          <p:cNvPr id="10" name="TextBox 9">
            <a:extLst>
              <a:ext uri="{FF2B5EF4-FFF2-40B4-BE49-F238E27FC236}">
                <a16:creationId xmlns:a16="http://schemas.microsoft.com/office/drawing/2014/main" id="{2E4AEFAD-750C-938D-7AEB-E912F9C9EB77}"/>
              </a:ext>
            </a:extLst>
          </p:cNvPr>
          <p:cNvSpPr txBox="1"/>
          <p:nvPr/>
        </p:nvSpPr>
        <p:spPr>
          <a:xfrm>
            <a:off x="3330270" y="3934844"/>
            <a:ext cx="5730240" cy="1077218"/>
          </a:xfrm>
          <a:prstGeom prst="rect">
            <a:avLst/>
          </a:prstGeom>
          <a:noFill/>
        </p:spPr>
        <p:txBody>
          <a:bodyPr wrap="square" rtlCol="0">
            <a:spAutoFit/>
          </a:bodyPr>
          <a:lstStyle/>
          <a:p>
            <a:r>
              <a:rPr lang="en-US" sz="3200" dirty="0">
                <a:latin typeface="Be Vietnam Pro" pitchFamily="2" charset="-93"/>
              </a:rPr>
              <a:t>Buyers, Sellers, Investors, Real estate agent</a:t>
            </a:r>
          </a:p>
        </p:txBody>
      </p:sp>
      <p:grpSp>
        <p:nvGrpSpPr>
          <p:cNvPr id="15" name="Group 14">
            <a:extLst>
              <a:ext uri="{FF2B5EF4-FFF2-40B4-BE49-F238E27FC236}">
                <a16:creationId xmlns:a16="http://schemas.microsoft.com/office/drawing/2014/main" id="{88C0A074-23BA-C0C9-E768-E66FF9D61947}"/>
              </a:ext>
            </a:extLst>
          </p:cNvPr>
          <p:cNvGrpSpPr/>
          <p:nvPr/>
        </p:nvGrpSpPr>
        <p:grpSpPr>
          <a:xfrm>
            <a:off x="533400" y="5303856"/>
            <a:ext cx="2895600" cy="1055757"/>
            <a:chOff x="685800" y="3925848"/>
            <a:chExt cx="2895600" cy="1055757"/>
          </a:xfrm>
        </p:grpSpPr>
        <p:sp>
          <p:nvSpPr>
            <p:cNvPr id="16" name="Rectangle: Rounded Corners 15">
              <a:extLst>
                <a:ext uri="{FF2B5EF4-FFF2-40B4-BE49-F238E27FC236}">
                  <a16:creationId xmlns:a16="http://schemas.microsoft.com/office/drawing/2014/main" id="{29810E5F-B0D8-D933-59A5-77904B232ED2}"/>
                </a:ext>
              </a:extLst>
            </p:cNvPr>
            <p:cNvSpPr/>
            <p:nvPr/>
          </p:nvSpPr>
          <p:spPr>
            <a:xfrm>
              <a:off x="1066800" y="3925848"/>
              <a:ext cx="2133600" cy="1055757"/>
            </a:xfrm>
            <a:prstGeom prst="round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B911DBE7-D9CB-A97A-395C-2E0B87DB8152}"/>
                </a:ext>
              </a:extLst>
            </p:cNvPr>
            <p:cNvSpPr txBox="1"/>
            <p:nvPr/>
          </p:nvSpPr>
          <p:spPr>
            <a:xfrm>
              <a:off x="685800" y="4161338"/>
              <a:ext cx="2895600" cy="584775"/>
            </a:xfrm>
            <a:prstGeom prst="rect">
              <a:avLst/>
            </a:prstGeom>
            <a:noFill/>
          </p:spPr>
          <p:txBody>
            <a:bodyPr wrap="square" rtlCol="0">
              <a:spAutoFit/>
            </a:bodyPr>
            <a:lstStyle/>
            <a:p>
              <a:pPr algn="ctr"/>
              <a:r>
                <a:rPr lang="en-US" sz="3200" b="1" dirty="0">
                  <a:solidFill>
                    <a:srgbClr val="F3B908"/>
                  </a:solidFill>
                  <a:latin typeface="Be Vietnam Pro" pitchFamily="2" charset="-93"/>
                </a:rPr>
                <a:t>Uses</a:t>
              </a:r>
            </a:p>
          </p:txBody>
        </p:sp>
      </p:grpSp>
      <p:sp>
        <p:nvSpPr>
          <p:cNvPr id="20" name="TextBox 19">
            <a:extLst>
              <a:ext uri="{FF2B5EF4-FFF2-40B4-BE49-F238E27FC236}">
                <a16:creationId xmlns:a16="http://schemas.microsoft.com/office/drawing/2014/main" id="{9637C488-D773-AA06-AD29-DDAF0B0CEBE8}"/>
              </a:ext>
            </a:extLst>
          </p:cNvPr>
          <p:cNvSpPr txBox="1"/>
          <p:nvPr/>
        </p:nvSpPr>
        <p:spPr>
          <a:xfrm>
            <a:off x="3330270" y="5313669"/>
            <a:ext cx="9242730" cy="1077218"/>
          </a:xfrm>
          <a:prstGeom prst="rect">
            <a:avLst/>
          </a:prstGeom>
          <a:noFill/>
        </p:spPr>
        <p:txBody>
          <a:bodyPr wrap="square">
            <a:spAutoFit/>
          </a:bodyPr>
          <a:lstStyle/>
          <a:p>
            <a:r>
              <a:rPr lang="en-US" sz="3200" dirty="0">
                <a:latin typeface="Be Vietnam Pro" pitchFamily="2" charset="-93"/>
              </a:rPr>
              <a:t>minimizing risks and maximizing returns in real estate transactions </a:t>
            </a:r>
          </a:p>
        </p:txBody>
      </p:sp>
      <p:sp>
        <p:nvSpPr>
          <p:cNvPr id="21" name="Arrow: Bent 20">
            <a:extLst>
              <a:ext uri="{FF2B5EF4-FFF2-40B4-BE49-F238E27FC236}">
                <a16:creationId xmlns:a16="http://schemas.microsoft.com/office/drawing/2014/main" id="{FC0B5E36-FB1F-D19B-9507-A8AA371530E8}"/>
              </a:ext>
            </a:extLst>
          </p:cNvPr>
          <p:cNvSpPr/>
          <p:nvPr/>
        </p:nvSpPr>
        <p:spPr>
          <a:xfrm rot="10800000" flipH="1">
            <a:off x="3330270" y="6897626"/>
            <a:ext cx="1471440" cy="1447801"/>
          </a:xfrm>
          <a:prstGeom prst="bentArrow">
            <a:avLst>
              <a:gd name="adj1" fmla="val 21810"/>
              <a:gd name="adj2" fmla="val 25000"/>
              <a:gd name="adj3" fmla="val 25000"/>
              <a:gd name="adj4" fmla="val 43750"/>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TextBox 22">
            <a:extLst>
              <a:ext uri="{FF2B5EF4-FFF2-40B4-BE49-F238E27FC236}">
                <a16:creationId xmlns:a16="http://schemas.microsoft.com/office/drawing/2014/main" id="{DC78F13D-B815-A22B-91B0-B2290CCFE5C1}"/>
              </a:ext>
            </a:extLst>
          </p:cNvPr>
          <p:cNvSpPr txBox="1"/>
          <p:nvPr/>
        </p:nvSpPr>
        <p:spPr>
          <a:xfrm>
            <a:off x="4858859" y="7417395"/>
            <a:ext cx="10191239" cy="2123658"/>
          </a:xfrm>
          <a:prstGeom prst="rect">
            <a:avLst/>
          </a:prstGeom>
          <a:noFill/>
        </p:spPr>
        <p:txBody>
          <a:bodyPr wrap="square">
            <a:spAutoFit/>
          </a:bodyPr>
          <a:lstStyle/>
          <a:p>
            <a:pPr>
              <a:lnSpc>
                <a:spcPct val="150000"/>
              </a:lnSpc>
            </a:pPr>
            <a:r>
              <a:rPr lang="en-US" sz="4000" b="1" i="0" u="none" strike="noStrike" dirty="0">
                <a:solidFill>
                  <a:srgbClr val="000000"/>
                </a:solidFill>
                <a:effectLst/>
                <a:latin typeface="Be Vietnam Pro" pitchFamily="2" charset="-93"/>
              </a:rPr>
              <a:t>Challenging: </a:t>
            </a:r>
          </a:p>
          <a:p>
            <a:r>
              <a:rPr lang="en-US" sz="3600" b="0" i="0" u="none" strike="noStrike" dirty="0">
                <a:solidFill>
                  <a:srgbClr val="000000"/>
                </a:solidFill>
                <a:effectLst/>
                <a:latin typeface="Be Vietnam Pro" pitchFamily="2" charset="-93"/>
              </a:rPr>
              <a:t>data instability, market dynamics, and complex pattern features.</a:t>
            </a:r>
            <a:endParaRPr lang="en-US" sz="3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left)">
                                      <p:cBhvr>
                                        <p:cTn id="11" dur="500"/>
                                        <p:tgtEl>
                                          <p:spTgt spid="1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left)">
                                      <p:cBhvr>
                                        <p:cTn id="19" dur="500"/>
                                        <p:tgtEl>
                                          <p:spTgt spid="15"/>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left)">
                                      <p:cBhvr>
                                        <p:cTn id="23" dur="500"/>
                                        <p:tgtEl>
                                          <p:spTgt spid="20"/>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wipe(left)">
                                      <p:cBhvr>
                                        <p:cTn id="27" dur="500"/>
                                        <p:tgtEl>
                                          <p:spTgt spid="21"/>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0" grpId="0"/>
      <p:bldP spid="20" grpId="0"/>
      <p:bldP spid="21" grpId="0" animBg="1"/>
      <p:bldP spid="2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33" name="TextBox 33"/>
          <p:cNvSpPr txBox="1"/>
          <p:nvPr/>
        </p:nvSpPr>
        <p:spPr>
          <a:xfrm>
            <a:off x="15911440" y="245349"/>
            <a:ext cx="1790377" cy="456207"/>
          </a:xfrm>
          <a:prstGeom prst="rect">
            <a:avLst/>
          </a:prstGeom>
        </p:spPr>
        <p:txBody>
          <a:bodyPr lIns="0" tIns="0" rIns="0" bIns="0" rtlCol="0" anchor="t">
            <a:spAutoFit/>
          </a:bodyPr>
          <a:lstStyle/>
          <a:p>
            <a:pPr algn="ctr">
              <a:lnSpc>
                <a:spcPts val="3729"/>
              </a:lnSpc>
            </a:pPr>
            <a:r>
              <a:rPr lang="en-US" sz="2664" spc="154">
                <a:solidFill>
                  <a:srgbClr val="000000"/>
                </a:solidFill>
                <a:latin typeface="Glacial Indifference Bold"/>
              </a:rPr>
              <a:t>Page</a:t>
            </a:r>
          </a:p>
        </p:txBody>
      </p:sp>
      <p:sp>
        <p:nvSpPr>
          <p:cNvPr id="34" name="TextBox 33">
            <a:extLst>
              <a:ext uri="{FF2B5EF4-FFF2-40B4-BE49-F238E27FC236}">
                <a16:creationId xmlns:a16="http://schemas.microsoft.com/office/drawing/2014/main" id="{760FE03E-0AD1-27D8-DBA4-1369F554046B}"/>
              </a:ext>
            </a:extLst>
          </p:cNvPr>
          <p:cNvSpPr txBox="1"/>
          <p:nvPr/>
        </p:nvSpPr>
        <p:spPr>
          <a:xfrm>
            <a:off x="990600" y="701556"/>
            <a:ext cx="10172700" cy="1862048"/>
          </a:xfrm>
          <a:prstGeom prst="rect">
            <a:avLst/>
          </a:prstGeom>
          <a:noFill/>
        </p:spPr>
        <p:txBody>
          <a:bodyPr wrap="square" rtlCol="0">
            <a:spAutoFit/>
          </a:bodyPr>
          <a:lstStyle/>
          <a:p>
            <a:r>
              <a:rPr lang="en-US" sz="11500" dirty="0">
                <a:solidFill>
                  <a:srgbClr val="FFECDB"/>
                </a:solidFill>
                <a:latin typeface="Baloo Bhaijaan" panose="020B0604020202020204" charset="-78"/>
                <a:cs typeface="Baloo Bhaijaan" panose="020B0604020202020204" charset="-78"/>
              </a:rPr>
              <a:t>Input &amp; Output</a:t>
            </a:r>
          </a:p>
        </p:txBody>
      </p:sp>
      <p:grpSp>
        <p:nvGrpSpPr>
          <p:cNvPr id="60" name="Group 59">
            <a:extLst>
              <a:ext uri="{FF2B5EF4-FFF2-40B4-BE49-F238E27FC236}">
                <a16:creationId xmlns:a16="http://schemas.microsoft.com/office/drawing/2014/main" id="{3A3939F0-1729-D090-648E-BD23F59A5488}"/>
              </a:ext>
            </a:extLst>
          </p:cNvPr>
          <p:cNvGrpSpPr/>
          <p:nvPr/>
        </p:nvGrpSpPr>
        <p:grpSpPr>
          <a:xfrm>
            <a:off x="685800" y="3467100"/>
            <a:ext cx="3714750" cy="2209800"/>
            <a:chOff x="685800" y="3467100"/>
            <a:chExt cx="3714750" cy="2209800"/>
          </a:xfrm>
        </p:grpSpPr>
        <p:sp>
          <p:nvSpPr>
            <p:cNvPr id="56" name="Rectangle: Rounded Corners 55">
              <a:extLst>
                <a:ext uri="{FF2B5EF4-FFF2-40B4-BE49-F238E27FC236}">
                  <a16:creationId xmlns:a16="http://schemas.microsoft.com/office/drawing/2014/main" id="{AFEEAE87-F50C-C835-A51B-98311DF70111}"/>
                </a:ext>
              </a:extLst>
            </p:cNvPr>
            <p:cNvSpPr/>
            <p:nvPr/>
          </p:nvSpPr>
          <p:spPr>
            <a:xfrm>
              <a:off x="685800" y="3467100"/>
              <a:ext cx="3714750" cy="2209800"/>
            </a:xfrm>
            <a:prstGeom prst="roundRect">
              <a:avLst/>
            </a:prstGeom>
            <a:noFill/>
            <a:ln w="38100">
              <a:solidFill>
                <a:srgbClr val="FFECD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20B508D3-ABEB-4BF2-0D80-167615AFEFE9}"/>
                </a:ext>
              </a:extLst>
            </p:cNvPr>
            <p:cNvSpPr txBox="1"/>
            <p:nvPr/>
          </p:nvSpPr>
          <p:spPr>
            <a:xfrm>
              <a:off x="685800" y="4064168"/>
              <a:ext cx="3714750" cy="1015663"/>
            </a:xfrm>
            <a:prstGeom prst="rect">
              <a:avLst/>
            </a:prstGeom>
            <a:noFill/>
          </p:spPr>
          <p:txBody>
            <a:bodyPr wrap="square" rtlCol="0">
              <a:spAutoFit/>
            </a:bodyPr>
            <a:lstStyle/>
            <a:p>
              <a:pPr algn="ctr"/>
              <a:r>
                <a:rPr lang="en-US" sz="6000" b="1" dirty="0">
                  <a:solidFill>
                    <a:srgbClr val="F3B908"/>
                  </a:solidFill>
                  <a:latin typeface="Montserrat" panose="00000500000000000000" pitchFamily="2" charset="-93"/>
                  <a:cs typeface="Baloo Bhaijaan" panose="020B0604020202020204" charset="-78"/>
                </a:rPr>
                <a:t>INPUT</a:t>
              </a:r>
            </a:p>
          </p:txBody>
        </p:sp>
      </p:grpSp>
      <p:grpSp>
        <p:nvGrpSpPr>
          <p:cNvPr id="61" name="Group 60">
            <a:extLst>
              <a:ext uri="{FF2B5EF4-FFF2-40B4-BE49-F238E27FC236}">
                <a16:creationId xmlns:a16="http://schemas.microsoft.com/office/drawing/2014/main" id="{9E53071D-8962-D50E-ADD8-A253A2B9E584}"/>
              </a:ext>
            </a:extLst>
          </p:cNvPr>
          <p:cNvGrpSpPr/>
          <p:nvPr/>
        </p:nvGrpSpPr>
        <p:grpSpPr>
          <a:xfrm>
            <a:off x="685800" y="6895103"/>
            <a:ext cx="3714750" cy="2209800"/>
            <a:chOff x="685800" y="6653850"/>
            <a:chExt cx="3714750" cy="2209800"/>
          </a:xfrm>
        </p:grpSpPr>
        <p:sp>
          <p:nvSpPr>
            <p:cNvPr id="58" name="TextBox 57">
              <a:extLst>
                <a:ext uri="{FF2B5EF4-FFF2-40B4-BE49-F238E27FC236}">
                  <a16:creationId xmlns:a16="http://schemas.microsoft.com/office/drawing/2014/main" id="{0F15C6E6-85E5-9F43-7A15-CC4B9A5F424C}"/>
                </a:ext>
              </a:extLst>
            </p:cNvPr>
            <p:cNvSpPr txBox="1"/>
            <p:nvPr/>
          </p:nvSpPr>
          <p:spPr>
            <a:xfrm>
              <a:off x="685800" y="7250918"/>
              <a:ext cx="3714750" cy="1015663"/>
            </a:xfrm>
            <a:prstGeom prst="rect">
              <a:avLst/>
            </a:prstGeom>
            <a:noFill/>
          </p:spPr>
          <p:txBody>
            <a:bodyPr wrap="square" rtlCol="0">
              <a:spAutoFit/>
            </a:bodyPr>
            <a:lstStyle/>
            <a:p>
              <a:pPr algn="ctr"/>
              <a:r>
                <a:rPr lang="en-US" sz="6000" b="1" dirty="0">
                  <a:solidFill>
                    <a:srgbClr val="F3B908"/>
                  </a:solidFill>
                  <a:latin typeface="Montserrat" panose="00000500000000000000" pitchFamily="2" charset="-93"/>
                  <a:cs typeface="Baloo Bhaijaan" panose="020B0604020202020204" charset="-78"/>
                </a:rPr>
                <a:t>OUTPUT</a:t>
              </a:r>
            </a:p>
          </p:txBody>
        </p:sp>
        <p:sp>
          <p:nvSpPr>
            <p:cNvPr id="59" name="Rectangle: Rounded Corners 58">
              <a:extLst>
                <a:ext uri="{FF2B5EF4-FFF2-40B4-BE49-F238E27FC236}">
                  <a16:creationId xmlns:a16="http://schemas.microsoft.com/office/drawing/2014/main" id="{A13A41E2-B760-2E0F-2334-22D20A3E75EB}"/>
                </a:ext>
              </a:extLst>
            </p:cNvPr>
            <p:cNvSpPr/>
            <p:nvPr/>
          </p:nvSpPr>
          <p:spPr>
            <a:xfrm>
              <a:off x="685800" y="6653850"/>
              <a:ext cx="3714750" cy="2209800"/>
            </a:xfrm>
            <a:prstGeom prst="roundRect">
              <a:avLst/>
            </a:prstGeom>
            <a:noFill/>
            <a:ln w="38100">
              <a:solidFill>
                <a:srgbClr val="FFECD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3" name="Straight Connector 62">
            <a:extLst>
              <a:ext uri="{FF2B5EF4-FFF2-40B4-BE49-F238E27FC236}">
                <a16:creationId xmlns:a16="http://schemas.microsoft.com/office/drawing/2014/main" id="{471E044A-E5DF-6013-8ACA-B331199B24BC}"/>
              </a:ext>
            </a:extLst>
          </p:cNvPr>
          <p:cNvCxnSpPr/>
          <p:nvPr/>
        </p:nvCxnSpPr>
        <p:spPr>
          <a:xfrm>
            <a:off x="990600" y="2563604"/>
            <a:ext cx="11430000" cy="0"/>
          </a:xfrm>
          <a:prstGeom prst="line">
            <a:avLst/>
          </a:prstGeom>
          <a:ln w="19050">
            <a:solidFill>
              <a:srgbClr val="FFECDB"/>
            </a:solidFill>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B6AA1FE6-CF72-F244-3810-E86B9B9C5EAC}"/>
              </a:ext>
            </a:extLst>
          </p:cNvPr>
          <p:cNvSpPr txBox="1"/>
          <p:nvPr/>
        </p:nvSpPr>
        <p:spPr>
          <a:xfrm>
            <a:off x="4762407" y="3328969"/>
            <a:ext cx="12734352" cy="2800767"/>
          </a:xfrm>
          <a:prstGeom prst="rect">
            <a:avLst/>
          </a:prstGeom>
          <a:noFill/>
        </p:spPr>
        <p:txBody>
          <a:bodyPr wrap="square">
            <a:spAutoFit/>
          </a:bodyPr>
          <a:lstStyle/>
          <a:p>
            <a:pPr algn="just"/>
            <a:r>
              <a:rPr lang="en-US" sz="4400" b="0" i="0" u="none" strike="noStrike" dirty="0">
                <a:solidFill>
                  <a:srgbClr val="FFECDB"/>
                </a:solidFill>
                <a:effectLst/>
                <a:latin typeface="Roboto" panose="02000000000000000000" pitchFamily="2" charset="0"/>
              </a:rPr>
              <a:t>numerical and categorical values (living area, bedrooms, bathrooms,…) organized into tabular form (a .csv or .xlsx file). Data from </a:t>
            </a:r>
            <a:r>
              <a:rPr lang="en-US" sz="4400" dirty="0">
                <a:solidFill>
                  <a:srgbClr val="FFECDB"/>
                </a:solidFill>
                <a:latin typeface="Roboto" panose="02000000000000000000" pitchFamily="2" charset="0"/>
              </a:rPr>
              <a:t>Bengaluru, India</a:t>
            </a:r>
          </a:p>
        </p:txBody>
      </p:sp>
      <p:sp>
        <p:nvSpPr>
          <p:cNvPr id="67" name="TextBox 66">
            <a:extLst>
              <a:ext uri="{FF2B5EF4-FFF2-40B4-BE49-F238E27FC236}">
                <a16:creationId xmlns:a16="http://schemas.microsoft.com/office/drawing/2014/main" id="{CD90E25A-3B25-ACE7-25CF-17E963E18997}"/>
              </a:ext>
            </a:extLst>
          </p:cNvPr>
          <p:cNvSpPr txBox="1"/>
          <p:nvPr/>
        </p:nvSpPr>
        <p:spPr>
          <a:xfrm>
            <a:off x="4687446" y="6362700"/>
            <a:ext cx="12884274" cy="3139321"/>
          </a:xfrm>
          <a:prstGeom prst="rect">
            <a:avLst/>
          </a:prstGeom>
          <a:noFill/>
        </p:spPr>
        <p:txBody>
          <a:bodyPr wrap="square">
            <a:spAutoFit/>
          </a:bodyPr>
          <a:lstStyle/>
          <a:p>
            <a:pPr algn="just">
              <a:lnSpc>
                <a:spcPct val="150000"/>
              </a:lnSpc>
            </a:pPr>
            <a:r>
              <a:rPr lang="en-US" sz="4400" b="1" dirty="0" err="1">
                <a:solidFill>
                  <a:srgbClr val="FFECDB"/>
                </a:solidFill>
                <a:latin typeface="Roboto" panose="02000000000000000000" pitchFamily="2" charset="0"/>
              </a:rPr>
              <a:t>Residental</a:t>
            </a:r>
            <a:r>
              <a:rPr lang="en-US" sz="4400" b="1" dirty="0">
                <a:solidFill>
                  <a:srgbClr val="FFECDB"/>
                </a:solidFill>
                <a:latin typeface="Roboto" panose="02000000000000000000" pitchFamily="2" charset="0"/>
              </a:rPr>
              <a:t> price</a:t>
            </a:r>
          </a:p>
          <a:p>
            <a:pPr algn="just"/>
            <a:r>
              <a:rPr lang="en-US" sz="4400" dirty="0">
                <a:solidFill>
                  <a:srgbClr val="FFECDB"/>
                </a:solidFill>
                <a:latin typeface="Roboto" panose="02000000000000000000" pitchFamily="2" charset="0"/>
              </a:rPr>
              <a:t>The data is split into train and test sets with predetermined proportion, which after testing, the model will return different metrics for evaluation.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500"/>
                                        <p:tgtEl>
                                          <p:spTgt spid="6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5"/>
                                        </p:tgtEl>
                                        <p:attrNameLst>
                                          <p:attrName>style.visibility</p:attrName>
                                        </p:attrNameLst>
                                      </p:cBhvr>
                                      <p:to>
                                        <p:strVal val="visible"/>
                                      </p:to>
                                    </p:set>
                                    <p:animEffect transition="in" filter="fade">
                                      <p:cBhvr>
                                        <p:cTn id="10" dur="500"/>
                                        <p:tgtEl>
                                          <p:spTgt spid="6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1"/>
                                        </p:tgtEl>
                                        <p:attrNameLst>
                                          <p:attrName>style.visibility</p:attrName>
                                        </p:attrNameLst>
                                      </p:cBhvr>
                                      <p:to>
                                        <p:strVal val="visible"/>
                                      </p:to>
                                    </p:set>
                                    <p:animEffect transition="in" filter="fade">
                                      <p:cBhvr>
                                        <p:cTn id="15" dur="500"/>
                                        <p:tgtEl>
                                          <p:spTgt spid="6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7"/>
                                        </p:tgtEl>
                                        <p:attrNameLst>
                                          <p:attrName>style.visibility</p:attrName>
                                        </p:attrNameLst>
                                      </p:cBhvr>
                                      <p:to>
                                        <p:strVal val="visible"/>
                                      </p:to>
                                    </p:set>
                                    <p:animEffect transition="in" filter="fade">
                                      <p:cBhvr>
                                        <p:cTn id="18"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67"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5" name="Freeform 5"/>
          <p:cNvSpPr/>
          <p:nvPr/>
        </p:nvSpPr>
        <p:spPr>
          <a:xfrm>
            <a:off x="13899624" y="-3627102"/>
            <a:ext cx="7328162" cy="7374251"/>
          </a:xfrm>
          <a:custGeom>
            <a:avLst/>
            <a:gdLst/>
            <a:ahLst/>
            <a:cxnLst/>
            <a:rect l="l" t="t" r="r" b="b"/>
            <a:pathLst>
              <a:path w="7328162" h="7374251">
                <a:moveTo>
                  <a:pt x="0" y="0"/>
                </a:moveTo>
                <a:lnTo>
                  <a:pt x="7328161" y="0"/>
                </a:lnTo>
                <a:lnTo>
                  <a:pt x="7328161" y="7374251"/>
                </a:lnTo>
                <a:lnTo>
                  <a:pt x="0" y="7374251"/>
                </a:lnTo>
                <a:lnTo>
                  <a:pt x="0" y="0"/>
                </a:lnTo>
                <a:close/>
              </a:path>
            </a:pathLst>
          </a:custGeom>
          <a:blipFill>
            <a:blip r:embed="rId2">
              <a:alphaModFix amt="50000"/>
            </a:blip>
            <a:stretch>
              <a:fillRect/>
            </a:stretch>
          </a:blipFill>
        </p:spPr>
        <p:txBody>
          <a:bodyPr/>
          <a:lstStyle/>
          <a:p>
            <a:endParaRPr lang="en-US"/>
          </a:p>
        </p:txBody>
      </p:sp>
      <p:sp>
        <p:nvSpPr>
          <p:cNvPr id="6" name="Freeform 6"/>
          <p:cNvSpPr/>
          <p:nvPr/>
        </p:nvSpPr>
        <p:spPr>
          <a:xfrm rot="1990752">
            <a:off x="15743214" y="7702351"/>
            <a:ext cx="2059688" cy="3566559"/>
          </a:xfrm>
          <a:custGeom>
            <a:avLst/>
            <a:gdLst/>
            <a:ahLst/>
            <a:cxnLst/>
            <a:rect l="l" t="t" r="r" b="b"/>
            <a:pathLst>
              <a:path w="2059688" h="3566559">
                <a:moveTo>
                  <a:pt x="0" y="0"/>
                </a:moveTo>
                <a:lnTo>
                  <a:pt x="2059688" y="0"/>
                </a:lnTo>
                <a:lnTo>
                  <a:pt x="2059688" y="3566559"/>
                </a:lnTo>
                <a:lnTo>
                  <a:pt x="0" y="3566559"/>
                </a:lnTo>
                <a:lnTo>
                  <a:pt x="0" y="0"/>
                </a:lnTo>
                <a:close/>
              </a:path>
            </a:pathLst>
          </a:custGeom>
          <a:blipFill>
            <a:blip r:embed="rId3"/>
            <a:stretch>
              <a:fillRect/>
            </a:stretch>
          </a:blipFill>
        </p:spPr>
        <p:txBody>
          <a:bodyPr/>
          <a:lstStyle/>
          <a:p>
            <a:endParaRPr lang="en-US"/>
          </a:p>
        </p:txBody>
      </p:sp>
      <p:sp>
        <p:nvSpPr>
          <p:cNvPr id="10" name="TextBox 10"/>
          <p:cNvSpPr txBox="1"/>
          <p:nvPr/>
        </p:nvSpPr>
        <p:spPr>
          <a:xfrm>
            <a:off x="609600" y="791047"/>
            <a:ext cx="8971980" cy="1373325"/>
          </a:xfrm>
          <a:prstGeom prst="rect">
            <a:avLst/>
          </a:prstGeom>
        </p:spPr>
        <p:txBody>
          <a:bodyPr wrap="square" lIns="0" tIns="0" rIns="0" bIns="0" rtlCol="0" anchor="t">
            <a:spAutoFit/>
          </a:bodyPr>
          <a:lstStyle/>
          <a:p>
            <a:pPr>
              <a:lnSpc>
                <a:spcPts val="9592"/>
              </a:lnSpc>
            </a:pPr>
            <a:r>
              <a:rPr lang="en-US" sz="11698" dirty="0">
                <a:solidFill>
                  <a:srgbClr val="FFECDB"/>
                </a:solidFill>
                <a:latin typeface="Baloo Bhaijaan"/>
              </a:rPr>
              <a:t>Algorithm</a:t>
            </a:r>
          </a:p>
        </p:txBody>
      </p:sp>
      <p:sp>
        <p:nvSpPr>
          <p:cNvPr id="3" name="TextBox 2">
            <a:extLst>
              <a:ext uri="{FF2B5EF4-FFF2-40B4-BE49-F238E27FC236}">
                <a16:creationId xmlns:a16="http://schemas.microsoft.com/office/drawing/2014/main" id="{64391A46-0C80-9B3A-DC72-E8094A373C8D}"/>
              </a:ext>
            </a:extLst>
          </p:cNvPr>
          <p:cNvSpPr txBox="1"/>
          <p:nvPr/>
        </p:nvSpPr>
        <p:spPr>
          <a:xfrm>
            <a:off x="3505200" y="2164372"/>
            <a:ext cx="8317832" cy="1200329"/>
          </a:xfrm>
          <a:prstGeom prst="rect">
            <a:avLst/>
          </a:prstGeom>
          <a:noFill/>
        </p:spPr>
        <p:txBody>
          <a:bodyPr wrap="square" rtlCol="0">
            <a:spAutoFit/>
          </a:bodyPr>
          <a:lstStyle/>
          <a:p>
            <a:r>
              <a:rPr lang="en-US" sz="7200" dirty="0">
                <a:solidFill>
                  <a:srgbClr val="F3B908"/>
                </a:solidFill>
              </a:rPr>
              <a:t>Elastic Net Regression </a:t>
            </a:r>
          </a:p>
        </p:txBody>
      </p:sp>
      <p:sp>
        <p:nvSpPr>
          <p:cNvPr id="4" name="TextBox 3">
            <a:extLst>
              <a:ext uri="{FF2B5EF4-FFF2-40B4-BE49-F238E27FC236}">
                <a16:creationId xmlns:a16="http://schemas.microsoft.com/office/drawing/2014/main" id="{864C925B-0FEB-472E-94C2-81D6DBDF18FB}"/>
              </a:ext>
            </a:extLst>
          </p:cNvPr>
          <p:cNvSpPr txBox="1"/>
          <p:nvPr/>
        </p:nvSpPr>
        <p:spPr>
          <a:xfrm>
            <a:off x="3567442" y="5192425"/>
            <a:ext cx="8317832" cy="1200329"/>
          </a:xfrm>
          <a:prstGeom prst="rect">
            <a:avLst/>
          </a:prstGeom>
          <a:noFill/>
        </p:spPr>
        <p:txBody>
          <a:bodyPr wrap="square" rtlCol="0">
            <a:spAutoFit/>
          </a:bodyPr>
          <a:lstStyle/>
          <a:p>
            <a:r>
              <a:rPr lang="en-US" sz="7200" dirty="0">
                <a:solidFill>
                  <a:srgbClr val="F3B908"/>
                </a:solidFill>
              </a:rPr>
              <a:t>Random Forest</a:t>
            </a:r>
          </a:p>
        </p:txBody>
      </p:sp>
      <p:sp>
        <p:nvSpPr>
          <p:cNvPr id="7" name="TextBox 6">
            <a:extLst>
              <a:ext uri="{FF2B5EF4-FFF2-40B4-BE49-F238E27FC236}">
                <a16:creationId xmlns:a16="http://schemas.microsoft.com/office/drawing/2014/main" id="{708E2E95-C8FF-7E61-39CA-D9879DA6C040}"/>
              </a:ext>
            </a:extLst>
          </p:cNvPr>
          <p:cNvSpPr txBox="1"/>
          <p:nvPr/>
        </p:nvSpPr>
        <p:spPr>
          <a:xfrm>
            <a:off x="3543996" y="3726806"/>
            <a:ext cx="8317832" cy="1200329"/>
          </a:xfrm>
          <a:prstGeom prst="rect">
            <a:avLst/>
          </a:prstGeom>
          <a:noFill/>
        </p:spPr>
        <p:txBody>
          <a:bodyPr wrap="square" rtlCol="0">
            <a:spAutoFit/>
          </a:bodyPr>
          <a:lstStyle/>
          <a:p>
            <a:r>
              <a:rPr lang="en-US" sz="7200" dirty="0">
                <a:solidFill>
                  <a:srgbClr val="F3B908"/>
                </a:solidFill>
              </a:rPr>
              <a:t>Decision Tree</a:t>
            </a:r>
          </a:p>
        </p:txBody>
      </p:sp>
      <p:grpSp>
        <p:nvGrpSpPr>
          <p:cNvPr id="13" name="Group 12">
            <a:extLst>
              <a:ext uri="{FF2B5EF4-FFF2-40B4-BE49-F238E27FC236}">
                <a16:creationId xmlns:a16="http://schemas.microsoft.com/office/drawing/2014/main" id="{A8EB5459-2266-0E6F-4AE3-19D8400F4373}"/>
              </a:ext>
            </a:extLst>
          </p:cNvPr>
          <p:cNvGrpSpPr/>
          <p:nvPr/>
        </p:nvGrpSpPr>
        <p:grpSpPr>
          <a:xfrm>
            <a:off x="2220995" y="2128884"/>
            <a:ext cx="959484" cy="1323439"/>
            <a:chOff x="2514600" y="3896801"/>
            <a:chExt cx="959484" cy="1323439"/>
          </a:xfrm>
        </p:grpSpPr>
        <p:sp>
          <p:nvSpPr>
            <p:cNvPr id="9" name="Rectangle: Rounded Corners 8">
              <a:extLst>
                <a:ext uri="{FF2B5EF4-FFF2-40B4-BE49-F238E27FC236}">
                  <a16:creationId xmlns:a16="http://schemas.microsoft.com/office/drawing/2014/main" id="{0DEFA314-12F7-3C83-157F-9A4F339D3DBA}"/>
                </a:ext>
              </a:extLst>
            </p:cNvPr>
            <p:cNvSpPr/>
            <p:nvPr/>
          </p:nvSpPr>
          <p:spPr>
            <a:xfrm>
              <a:off x="2514600" y="4005923"/>
              <a:ext cx="959484" cy="1105196"/>
            </a:xfrm>
            <a:prstGeom prst="roundRect">
              <a:avLst/>
            </a:prstGeom>
            <a:solidFill>
              <a:srgbClr val="F3B90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1516A1-5707-3664-FF91-84C8A79E977C}"/>
                </a:ext>
              </a:extLst>
            </p:cNvPr>
            <p:cNvSpPr txBox="1"/>
            <p:nvPr/>
          </p:nvSpPr>
          <p:spPr>
            <a:xfrm>
              <a:off x="2689542" y="3896801"/>
              <a:ext cx="609600" cy="1323439"/>
            </a:xfrm>
            <a:prstGeom prst="rect">
              <a:avLst/>
            </a:prstGeom>
            <a:noFill/>
          </p:spPr>
          <p:txBody>
            <a:bodyPr wrap="square" rtlCol="0">
              <a:spAutoFit/>
            </a:bodyPr>
            <a:lstStyle/>
            <a:p>
              <a:pPr algn="ctr"/>
              <a:r>
                <a:rPr lang="en-US" sz="8000" dirty="0"/>
                <a:t>1</a:t>
              </a:r>
            </a:p>
          </p:txBody>
        </p:sp>
      </p:grpSp>
      <p:grpSp>
        <p:nvGrpSpPr>
          <p:cNvPr id="18" name="Group 17">
            <a:extLst>
              <a:ext uri="{FF2B5EF4-FFF2-40B4-BE49-F238E27FC236}">
                <a16:creationId xmlns:a16="http://schemas.microsoft.com/office/drawing/2014/main" id="{7910E04D-1C29-A377-9960-4CB91F150141}"/>
              </a:ext>
            </a:extLst>
          </p:cNvPr>
          <p:cNvGrpSpPr/>
          <p:nvPr/>
        </p:nvGrpSpPr>
        <p:grpSpPr>
          <a:xfrm>
            <a:off x="2286481" y="3653408"/>
            <a:ext cx="959484" cy="1323439"/>
            <a:chOff x="5257800" y="5403256"/>
            <a:chExt cx="959484" cy="1323439"/>
          </a:xfrm>
        </p:grpSpPr>
        <p:sp>
          <p:nvSpPr>
            <p:cNvPr id="11" name="Rectangle: Rounded Corners 10">
              <a:extLst>
                <a:ext uri="{FF2B5EF4-FFF2-40B4-BE49-F238E27FC236}">
                  <a16:creationId xmlns:a16="http://schemas.microsoft.com/office/drawing/2014/main" id="{9D9DC80C-C79C-5514-5CE0-E67276712F6F}"/>
                </a:ext>
              </a:extLst>
            </p:cNvPr>
            <p:cNvSpPr/>
            <p:nvPr/>
          </p:nvSpPr>
          <p:spPr>
            <a:xfrm>
              <a:off x="5257800" y="5515954"/>
              <a:ext cx="959484" cy="1105196"/>
            </a:xfrm>
            <a:prstGeom prst="roundRect">
              <a:avLst/>
            </a:prstGeom>
            <a:solidFill>
              <a:srgbClr val="F3B90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4F526D48-99CB-DE05-0DC1-3AE210B8FB7D}"/>
                </a:ext>
              </a:extLst>
            </p:cNvPr>
            <p:cNvSpPr txBox="1"/>
            <p:nvPr/>
          </p:nvSpPr>
          <p:spPr>
            <a:xfrm>
              <a:off x="5432742" y="5403256"/>
              <a:ext cx="609600" cy="1323439"/>
            </a:xfrm>
            <a:prstGeom prst="rect">
              <a:avLst/>
            </a:prstGeom>
            <a:noFill/>
          </p:spPr>
          <p:txBody>
            <a:bodyPr wrap="square" rtlCol="0">
              <a:spAutoFit/>
            </a:bodyPr>
            <a:lstStyle/>
            <a:p>
              <a:pPr algn="ctr"/>
              <a:r>
                <a:rPr lang="en-US" sz="8000" dirty="0"/>
                <a:t>2</a:t>
              </a:r>
            </a:p>
          </p:txBody>
        </p:sp>
      </p:grpSp>
      <p:grpSp>
        <p:nvGrpSpPr>
          <p:cNvPr id="20" name="Group 19">
            <a:extLst>
              <a:ext uri="{FF2B5EF4-FFF2-40B4-BE49-F238E27FC236}">
                <a16:creationId xmlns:a16="http://schemas.microsoft.com/office/drawing/2014/main" id="{10C123F9-ED1A-C6B3-0C50-6433267C8A49}"/>
              </a:ext>
            </a:extLst>
          </p:cNvPr>
          <p:cNvGrpSpPr/>
          <p:nvPr/>
        </p:nvGrpSpPr>
        <p:grpSpPr>
          <a:xfrm>
            <a:off x="2286481" y="5185085"/>
            <a:ext cx="959484" cy="1323439"/>
            <a:chOff x="8458200" y="6912468"/>
            <a:chExt cx="959484" cy="1323439"/>
          </a:xfrm>
        </p:grpSpPr>
        <p:sp>
          <p:nvSpPr>
            <p:cNvPr id="15" name="Rectangle: Rounded Corners 14">
              <a:extLst>
                <a:ext uri="{FF2B5EF4-FFF2-40B4-BE49-F238E27FC236}">
                  <a16:creationId xmlns:a16="http://schemas.microsoft.com/office/drawing/2014/main" id="{360C2BB3-89B0-DF4C-971D-3D2431357D98}"/>
                </a:ext>
              </a:extLst>
            </p:cNvPr>
            <p:cNvSpPr/>
            <p:nvPr/>
          </p:nvSpPr>
          <p:spPr>
            <a:xfrm>
              <a:off x="8458200" y="7025166"/>
              <a:ext cx="959484" cy="1105196"/>
            </a:xfrm>
            <a:prstGeom prst="roundRect">
              <a:avLst/>
            </a:prstGeom>
            <a:solidFill>
              <a:srgbClr val="F3B90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0A79EAC9-2CB1-9598-ECA1-1652C7FF22DE}"/>
                </a:ext>
              </a:extLst>
            </p:cNvPr>
            <p:cNvSpPr txBox="1"/>
            <p:nvPr/>
          </p:nvSpPr>
          <p:spPr>
            <a:xfrm>
              <a:off x="8633142" y="6912468"/>
              <a:ext cx="609600" cy="1323439"/>
            </a:xfrm>
            <a:prstGeom prst="rect">
              <a:avLst/>
            </a:prstGeom>
            <a:noFill/>
          </p:spPr>
          <p:txBody>
            <a:bodyPr wrap="square" rtlCol="0">
              <a:spAutoFit/>
            </a:bodyPr>
            <a:lstStyle/>
            <a:p>
              <a:pPr algn="ctr"/>
              <a:r>
                <a:rPr lang="en-US" sz="8000" dirty="0"/>
                <a:t>3</a:t>
              </a:r>
            </a:p>
          </p:txBody>
        </p:sp>
      </p:grpSp>
      <p:sp>
        <p:nvSpPr>
          <p:cNvPr id="14" name="TextBox 13">
            <a:extLst>
              <a:ext uri="{FF2B5EF4-FFF2-40B4-BE49-F238E27FC236}">
                <a16:creationId xmlns:a16="http://schemas.microsoft.com/office/drawing/2014/main" id="{9BD5A8AD-7000-B7AD-E1A1-FA32DFC97ECB}"/>
              </a:ext>
            </a:extLst>
          </p:cNvPr>
          <p:cNvSpPr txBox="1"/>
          <p:nvPr/>
        </p:nvSpPr>
        <p:spPr>
          <a:xfrm>
            <a:off x="3596750" y="6817658"/>
            <a:ext cx="8317832" cy="1200329"/>
          </a:xfrm>
          <a:prstGeom prst="rect">
            <a:avLst/>
          </a:prstGeom>
          <a:noFill/>
        </p:spPr>
        <p:txBody>
          <a:bodyPr wrap="square" rtlCol="0">
            <a:spAutoFit/>
          </a:bodyPr>
          <a:lstStyle/>
          <a:p>
            <a:r>
              <a:rPr lang="en-US" sz="7200" dirty="0">
                <a:solidFill>
                  <a:srgbClr val="F3B908"/>
                </a:solidFill>
              </a:rPr>
              <a:t>Gradient Boosting</a:t>
            </a:r>
          </a:p>
        </p:txBody>
      </p:sp>
      <p:grpSp>
        <p:nvGrpSpPr>
          <p:cNvPr id="17" name="Group 16">
            <a:extLst>
              <a:ext uri="{FF2B5EF4-FFF2-40B4-BE49-F238E27FC236}">
                <a16:creationId xmlns:a16="http://schemas.microsoft.com/office/drawing/2014/main" id="{696D956A-F0D6-A5B6-52C0-9E3DBFFFA854}"/>
              </a:ext>
            </a:extLst>
          </p:cNvPr>
          <p:cNvGrpSpPr/>
          <p:nvPr/>
        </p:nvGrpSpPr>
        <p:grpSpPr>
          <a:xfrm>
            <a:off x="2321556" y="6716762"/>
            <a:ext cx="959484" cy="1323439"/>
            <a:chOff x="8458200" y="6912468"/>
            <a:chExt cx="959484" cy="1323439"/>
          </a:xfrm>
        </p:grpSpPr>
        <p:sp>
          <p:nvSpPr>
            <p:cNvPr id="19" name="Rectangle: Rounded Corners 18">
              <a:extLst>
                <a:ext uri="{FF2B5EF4-FFF2-40B4-BE49-F238E27FC236}">
                  <a16:creationId xmlns:a16="http://schemas.microsoft.com/office/drawing/2014/main" id="{8A52DF58-39E3-EE60-CC3A-E88A2ABDA373}"/>
                </a:ext>
              </a:extLst>
            </p:cNvPr>
            <p:cNvSpPr/>
            <p:nvPr/>
          </p:nvSpPr>
          <p:spPr>
            <a:xfrm>
              <a:off x="8458200" y="7025166"/>
              <a:ext cx="959484" cy="1105196"/>
            </a:xfrm>
            <a:prstGeom prst="roundRect">
              <a:avLst/>
            </a:prstGeom>
            <a:solidFill>
              <a:srgbClr val="F3B90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41FD807B-6D3C-DCA2-0960-64BFE0EC569E}"/>
                </a:ext>
              </a:extLst>
            </p:cNvPr>
            <p:cNvSpPr txBox="1"/>
            <p:nvPr/>
          </p:nvSpPr>
          <p:spPr>
            <a:xfrm>
              <a:off x="8633142" y="6912468"/>
              <a:ext cx="609600" cy="1323439"/>
            </a:xfrm>
            <a:prstGeom prst="rect">
              <a:avLst/>
            </a:prstGeom>
            <a:noFill/>
          </p:spPr>
          <p:txBody>
            <a:bodyPr wrap="square" rtlCol="0">
              <a:spAutoFit/>
            </a:bodyPr>
            <a:lstStyle/>
            <a:p>
              <a:pPr algn="ctr"/>
              <a:r>
                <a:rPr lang="en-US" sz="8000" dirty="0"/>
                <a:t>4</a:t>
              </a:r>
            </a:p>
          </p:txBody>
        </p:sp>
      </p:grpSp>
      <p:grpSp>
        <p:nvGrpSpPr>
          <p:cNvPr id="23" name="Group 22">
            <a:extLst>
              <a:ext uri="{FF2B5EF4-FFF2-40B4-BE49-F238E27FC236}">
                <a16:creationId xmlns:a16="http://schemas.microsoft.com/office/drawing/2014/main" id="{BE31F40F-DE79-2326-7C71-9DF2935E5A27}"/>
              </a:ext>
            </a:extLst>
          </p:cNvPr>
          <p:cNvGrpSpPr/>
          <p:nvPr/>
        </p:nvGrpSpPr>
        <p:grpSpPr>
          <a:xfrm>
            <a:off x="2316515" y="8255592"/>
            <a:ext cx="959484" cy="1323439"/>
            <a:chOff x="8458200" y="6912468"/>
            <a:chExt cx="959484" cy="1323439"/>
          </a:xfrm>
        </p:grpSpPr>
        <p:sp>
          <p:nvSpPr>
            <p:cNvPr id="24" name="Rectangle: Rounded Corners 23">
              <a:extLst>
                <a:ext uri="{FF2B5EF4-FFF2-40B4-BE49-F238E27FC236}">
                  <a16:creationId xmlns:a16="http://schemas.microsoft.com/office/drawing/2014/main" id="{4A540A3B-E080-37F8-A7E6-4385F18FD3A6}"/>
                </a:ext>
              </a:extLst>
            </p:cNvPr>
            <p:cNvSpPr/>
            <p:nvPr/>
          </p:nvSpPr>
          <p:spPr>
            <a:xfrm>
              <a:off x="8458200" y="7025166"/>
              <a:ext cx="959484" cy="1105196"/>
            </a:xfrm>
            <a:prstGeom prst="roundRect">
              <a:avLst/>
            </a:prstGeom>
            <a:solidFill>
              <a:srgbClr val="F3B90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08027637-01C3-9C85-FEBE-9BDFCB4116BD}"/>
                </a:ext>
              </a:extLst>
            </p:cNvPr>
            <p:cNvSpPr txBox="1"/>
            <p:nvPr/>
          </p:nvSpPr>
          <p:spPr>
            <a:xfrm>
              <a:off x="8633142" y="6912468"/>
              <a:ext cx="609600" cy="1323439"/>
            </a:xfrm>
            <a:prstGeom prst="rect">
              <a:avLst/>
            </a:prstGeom>
            <a:noFill/>
          </p:spPr>
          <p:txBody>
            <a:bodyPr wrap="square" rtlCol="0">
              <a:spAutoFit/>
            </a:bodyPr>
            <a:lstStyle/>
            <a:p>
              <a:pPr algn="ctr"/>
              <a:r>
                <a:rPr lang="en-US" sz="8000" dirty="0"/>
                <a:t>5</a:t>
              </a:r>
            </a:p>
          </p:txBody>
        </p:sp>
      </p:grpSp>
      <p:sp>
        <p:nvSpPr>
          <p:cNvPr id="26" name="TextBox 25">
            <a:extLst>
              <a:ext uri="{FF2B5EF4-FFF2-40B4-BE49-F238E27FC236}">
                <a16:creationId xmlns:a16="http://schemas.microsoft.com/office/drawing/2014/main" id="{6F749C4E-DF8C-18FA-1AD4-F8EAB0F6DF1F}"/>
              </a:ext>
            </a:extLst>
          </p:cNvPr>
          <p:cNvSpPr txBox="1"/>
          <p:nvPr/>
        </p:nvSpPr>
        <p:spPr>
          <a:xfrm>
            <a:off x="3596750" y="8322999"/>
            <a:ext cx="8317832" cy="1200329"/>
          </a:xfrm>
          <a:prstGeom prst="rect">
            <a:avLst/>
          </a:prstGeom>
          <a:noFill/>
        </p:spPr>
        <p:txBody>
          <a:bodyPr wrap="square" rtlCol="0">
            <a:spAutoFit/>
          </a:bodyPr>
          <a:lstStyle/>
          <a:p>
            <a:r>
              <a:rPr lang="en-US" sz="7200" dirty="0">
                <a:solidFill>
                  <a:srgbClr val="F3B908"/>
                </a:solidFill>
              </a:rPr>
              <a:t>XGB Boost</a:t>
            </a:r>
          </a:p>
        </p:txBody>
      </p:sp>
    </p:spTree>
    <p:extLst>
      <p:ext uri="{BB962C8B-B14F-4D97-AF65-F5344CB8AC3E}">
        <p14:creationId xmlns:p14="http://schemas.microsoft.com/office/powerpoint/2010/main" val="780409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391A46-0C80-9B3A-DC72-E8094A373C8D}"/>
              </a:ext>
            </a:extLst>
          </p:cNvPr>
          <p:cNvSpPr txBox="1"/>
          <p:nvPr/>
        </p:nvSpPr>
        <p:spPr>
          <a:xfrm>
            <a:off x="2362200" y="343359"/>
            <a:ext cx="11590006" cy="1569660"/>
          </a:xfrm>
          <a:prstGeom prst="rect">
            <a:avLst/>
          </a:prstGeom>
          <a:noFill/>
        </p:spPr>
        <p:txBody>
          <a:bodyPr wrap="square" rtlCol="0">
            <a:spAutoFit/>
          </a:bodyPr>
          <a:lstStyle/>
          <a:p>
            <a:r>
              <a:rPr lang="en-US" sz="9600" dirty="0">
                <a:solidFill>
                  <a:srgbClr val="F3B908"/>
                </a:solidFill>
              </a:rPr>
              <a:t>Elastic Net Regression </a:t>
            </a:r>
          </a:p>
        </p:txBody>
      </p:sp>
      <p:grpSp>
        <p:nvGrpSpPr>
          <p:cNvPr id="22" name="Group 21">
            <a:extLst>
              <a:ext uri="{FF2B5EF4-FFF2-40B4-BE49-F238E27FC236}">
                <a16:creationId xmlns:a16="http://schemas.microsoft.com/office/drawing/2014/main" id="{B28FE3D3-49BB-8326-54DE-407A5708104B}"/>
              </a:ext>
            </a:extLst>
          </p:cNvPr>
          <p:cNvGrpSpPr/>
          <p:nvPr/>
        </p:nvGrpSpPr>
        <p:grpSpPr>
          <a:xfrm>
            <a:off x="736278" y="381459"/>
            <a:ext cx="1163454" cy="1569660"/>
            <a:chOff x="2514600" y="3891164"/>
            <a:chExt cx="1163454" cy="1569660"/>
          </a:xfrm>
        </p:grpSpPr>
        <p:sp>
          <p:nvSpPr>
            <p:cNvPr id="9" name="Rectangle: Rounded Corners 8">
              <a:extLst>
                <a:ext uri="{FF2B5EF4-FFF2-40B4-BE49-F238E27FC236}">
                  <a16:creationId xmlns:a16="http://schemas.microsoft.com/office/drawing/2014/main" id="{0DEFA314-12F7-3C83-157F-9A4F339D3DBA}"/>
                </a:ext>
              </a:extLst>
            </p:cNvPr>
            <p:cNvSpPr/>
            <p:nvPr/>
          </p:nvSpPr>
          <p:spPr>
            <a:xfrm>
              <a:off x="2514600" y="4005923"/>
              <a:ext cx="1163454" cy="1340142"/>
            </a:xfrm>
            <a:prstGeom prst="roundRect">
              <a:avLst/>
            </a:prstGeom>
            <a:solidFill>
              <a:srgbClr val="F3B90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1516A1-5707-3664-FF91-84C8A79E977C}"/>
                </a:ext>
              </a:extLst>
            </p:cNvPr>
            <p:cNvSpPr txBox="1"/>
            <p:nvPr/>
          </p:nvSpPr>
          <p:spPr>
            <a:xfrm>
              <a:off x="2791527" y="3891164"/>
              <a:ext cx="609600" cy="1569660"/>
            </a:xfrm>
            <a:prstGeom prst="rect">
              <a:avLst/>
            </a:prstGeom>
            <a:noFill/>
          </p:spPr>
          <p:txBody>
            <a:bodyPr wrap="square" rtlCol="0">
              <a:spAutoFit/>
            </a:bodyPr>
            <a:lstStyle/>
            <a:p>
              <a:pPr algn="ctr"/>
              <a:r>
                <a:rPr lang="en-US" sz="9600" dirty="0"/>
                <a:t>1</a:t>
              </a:r>
            </a:p>
          </p:txBody>
        </p:sp>
      </p:grpSp>
      <p:grpSp>
        <p:nvGrpSpPr>
          <p:cNvPr id="5" name="Group 4">
            <a:extLst>
              <a:ext uri="{FF2B5EF4-FFF2-40B4-BE49-F238E27FC236}">
                <a16:creationId xmlns:a16="http://schemas.microsoft.com/office/drawing/2014/main" id="{D6D2387A-D725-D3CA-B89F-D6E9A64CB2EE}"/>
              </a:ext>
            </a:extLst>
          </p:cNvPr>
          <p:cNvGrpSpPr/>
          <p:nvPr/>
        </p:nvGrpSpPr>
        <p:grpSpPr>
          <a:xfrm>
            <a:off x="549027" y="2841419"/>
            <a:ext cx="17342346" cy="2302081"/>
            <a:chOff x="1013205" y="2476500"/>
            <a:chExt cx="16147128" cy="2143424"/>
          </a:xfrm>
        </p:grpSpPr>
        <p:pic>
          <p:nvPicPr>
            <p:cNvPr id="24" name="Picture 23">
              <a:extLst>
                <a:ext uri="{FF2B5EF4-FFF2-40B4-BE49-F238E27FC236}">
                  <a16:creationId xmlns:a16="http://schemas.microsoft.com/office/drawing/2014/main" id="{338D7830-9D2C-201B-88A4-9FFB8CE24121}"/>
                </a:ext>
              </a:extLst>
            </p:cNvPr>
            <p:cNvPicPr>
              <a:picLocks noChangeAspect="1"/>
            </p:cNvPicPr>
            <p:nvPr/>
          </p:nvPicPr>
          <p:blipFill>
            <a:blip r:embed="rId2"/>
            <a:stretch>
              <a:fillRect/>
            </a:stretch>
          </p:blipFill>
          <p:spPr>
            <a:xfrm>
              <a:off x="1013205" y="2476500"/>
              <a:ext cx="16147128" cy="2143424"/>
            </a:xfrm>
            <a:prstGeom prst="rect">
              <a:avLst/>
            </a:prstGeom>
          </p:spPr>
        </p:pic>
        <p:sp>
          <p:nvSpPr>
            <p:cNvPr id="25" name="Rectangle: Rounded Corners 24">
              <a:extLst>
                <a:ext uri="{FF2B5EF4-FFF2-40B4-BE49-F238E27FC236}">
                  <a16:creationId xmlns:a16="http://schemas.microsoft.com/office/drawing/2014/main" id="{DFE3FFDA-BD0B-6B1D-71B2-AC907D4AB65A}"/>
                </a:ext>
              </a:extLst>
            </p:cNvPr>
            <p:cNvSpPr/>
            <p:nvPr/>
          </p:nvSpPr>
          <p:spPr>
            <a:xfrm>
              <a:off x="3810000" y="2628900"/>
              <a:ext cx="4343400" cy="1752600"/>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A16E358C-4EF6-69A8-2603-DB2A5AA1E52D}"/>
                </a:ext>
              </a:extLst>
            </p:cNvPr>
            <p:cNvSpPr/>
            <p:nvPr/>
          </p:nvSpPr>
          <p:spPr>
            <a:xfrm>
              <a:off x="8763000" y="2628900"/>
              <a:ext cx="2971800" cy="1752600"/>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a16="http://schemas.microsoft.com/office/drawing/2014/main" id="{02754B37-6042-9CBE-C9E8-336CB80D4B1C}"/>
                </a:ext>
              </a:extLst>
            </p:cNvPr>
            <p:cNvSpPr/>
            <p:nvPr/>
          </p:nvSpPr>
          <p:spPr>
            <a:xfrm>
              <a:off x="12466306" y="2671912"/>
              <a:ext cx="4343400" cy="1752600"/>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8" name="Straight Arrow Connector 17">
            <a:extLst>
              <a:ext uri="{FF2B5EF4-FFF2-40B4-BE49-F238E27FC236}">
                <a16:creationId xmlns:a16="http://schemas.microsoft.com/office/drawing/2014/main" id="{D31DF85A-510F-FF57-B00A-BF461B9CE70B}"/>
              </a:ext>
            </a:extLst>
          </p:cNvPr>
          <p:cNvCxnSpPr/>
          <p:nvPr/>
        </p:nvCxnSpPr>
        <p:spPr>
          <a:xfrm flipH="1">
            <a:off x="3552842" y="4887428"/>
            <a:ext cx="1095358" cy="1458038"/>
          </a:xfrm>
          <a:prstGeom prst="straightConnector1">
            <a:avLst/>
          </a:prstGeom>
          <a:ln w="444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215B69C-C10D-59B2-94C0-3CED2FA2A906}"/>
              </a:ext>
            </a:extLst>
          </p:cNvPr>
          <p:cNvSpPr txBox="1"/>
          <p:nvPr/>
        </p:nvSpPr>
        <p:spPr>
          <a:xfrm>
            <a:off x="94092" y="6574066"/>
            <a:ext cx="5791200" cy="1446550"/>
          </a:xfrm>
          <a:prstGeom prst="rect">
            <a:avLst/>
          </a:prstGeom>
          <a:noFill/>
        </p:spPr>
        <p:txBody>
          <a:bodyPr wrap="square" rtlCol="0">
            <a:spAutoFit/>
          </a:bodyPr>
          <a:lstStyle/>
          <a:p>
            <a:pPr algn="ctr"/>
            <a:r>
              <a:rPr lang="en-US" sz="4400" dirty="0">
                <a:solidFill>
                  <a:schemeClr val="bg1"/>
                </a:solidFill>
                <a:latin typeface="Be Vietnam Pro" pitchFamily="2" charset="-93"/>
              </a:rPr>
              <a:t>sum of squared residuals</a:t>
            </a:r>
          </a:p>
        </p:txBody>
      </p:sp>
      <p:cxnSp>
        <p:nvCxnSpPr>
          <p:cNvPr id="20" name="Straight Arrow Connector 19">
            <a:extLst>
              <a:ext uri="{FF2B5EF4-FFF2-40B4-BE49-F238E27FC236}">
                <a16:creationId xmlns:a16="http://schemas.microsoft.com/office/drawing/2014/main" id="{F2EA3D94-12FC-F727-A2B4-2B3560F5CDCF}"/>
              </a:ext>
            </a:extLst>
          </p:cNvPr>
          <p:cNvCxnSpPr/>
          <p:nvPr/>
        </p:nvCxnSpPr>
        <p:spPr>
          <a:xfrm flipH="1">
            <a:off x="9003396" y="4887428"/>
            <a:ext cx="1095358" cy="1458038"/>
          </a:xfrm>
          <a:prstGeom prst="straightConnector1">
            <a:avLst/>
          </a:prstGeom>
          <a:ln w="444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C690C19-5AA2-E657-CE00-8828668F8774}"/>
              </a:ext>
            </a:extLst>
          </p:cNvPr>
          <p:cNvSpPr txBox="1"/>
          <p:nvPr/>
        </p:nvSpPr>
        <p:spPr>
          <a:xfrm>
            <a:off x="5870052" y="6579256"/>
            <a:ext cx="5791200" cy="1446550"/>
          </a:xfrm>
          <a:prstGeom prst="rect">
            <a:avLst/>
          </a:prstGeom>
          <a:noFill/>
        </p:spPr>
        <p:txBody>
          <a:bodyPr wrap="square" rtlCol="0">
            <a:spAutoFit/>
          </a:bodyPr>
          <a:lstStyle/>
          <a:p>
            <a:pPr algn="ctr"/>
            <a:r>
              <a:rPr lang="en-US" sz="4400" dirty="0">
                <a:solidFill>
                  <a:schemeClr val="bg1"/>
                </a:solidFill>
                <a:latin typeface="Be Vietnam Pro" pitchFamily="2" charset="-93"/>
              </a:rPr>
              <a:t>L1 regularization (Lasso)</a:t>
            </a:r>
          </a:p>
        </p:txBody>
      </p:sp>
      <p:sp>
        <p:nvSpPr>
          <p:cNvPr id="23" name="TextBox 22">
            <a:extLst>
              <a:ext uri="{FF2B5EF4-FFF2-40B4-BE49-F238E27FC236}">
                <a16:creationId xmlns:a16="http://schemas.microsoft.com/office/drawing/2014/main" id="{A709CD3A-D530-5BB7-33FB-2B1F28684EC4}"/>
              </a:ext>
            </a:extLst>
          </p:cNvPr>
          <p:cNvSpPr txBox="1"/>
          <p:nvPr/>
        </p:nvSpPr>
        <p:spPr>
          <a:xfrm>
            <a:off x="12064239" y="6574066"/>
            <a:ext cx="5791200" cy="1446550"/>
          </a:xfrm>
          <a:prstGeom prst="rect">
            <a:avLst/>
          </a:prstGeom>
          <a:noFill/>
        </p:spPr>
        <p:txBody>
          <a:bodyPr wrap="square" rtlCol="0">
            <a:spAutoFit/>
          </a:bodyPr>
          <a:lstStyle/>
          <a:p>
            <a:pPr algn="ctr"/>
            <a:r>
              <a:rPr lang="en-US" sz="4400" dirty="0">
                <a:solidFill>
                  <a:schemeClr val="bg1"/>
                </a:solidFill>
                <a:latin typeface="Be Vietnam Pro" pitchFamily="2" charset="-93"/>
              </a:rPr>
              <a:t>L2 regularization (Ridge)</a:t>
            </a:r>
          </a:p>
        </p:txBody>
      </p:sp>
      <p:cxnSp>
        <p:nvCxnSpPr>
          <p:cNvPr id="28" name="Straight Arrow Connector 27">
            <a:extLst>
              <a:ext uri="{FF2B5EF4-FFF2-40B4-BE49-F238E27FC236}">
                <a16:creationId xmlns:a16="http://schemas.microsoft.com/office/drawing/2014/main" id="{FE5E3761-DFDD-AB91-94DD-05B5FE8ED63E}"/>
              </a:ext>
            </a:extLst>
          </p:cNvPr>
          <p:cNvCxnSpPr/>
          <p:nvPr/>
        </p:nvCxnSpPr>
        <p:spPr>
          <a:xfrm flipH="1">
            <a:off x="14412160" y="4933623"/>
            <a:ext cx="1095358" cy="1458038"/>
          </a:xfrm>
          <a:prstGeom prst="straightConnector1">
            <a:avLst/>
          </a:prstGeom>
          <a:ln w="444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1417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391A46-0C80-9B3A-DC72-E8094A373C8D}"/>
              </a:ext>
            </a:extLst>
          </p:cNvPr>
          <p:cNvSpPr txBox="1"/>
          <p:nvPr/>
        </p:nvSpPr>
        <p:spPr>
          <a:xfrm>
            <a:off x="2514600" y="445343"/>
            <a:ext cx="11590006" cy="1569660"/>
          </a:xfrm>
          <a:prstGeom prst="rect">
            <a:avLst/>
          </a:prstGeom>
          <a:noFill/>
        </p:spPr>
        <p:txBody>
          <a:bodyPr wrap="square" rtlCol="0">
            <a:spAutoFit/>
          </a:bodyPr>
          <a:lstStyle/>
          <a:p>
            <a:r>
              <a:rPr lang="en-US" sz="9600" dirty="0">
                <a:solidFill>
                  <a:srgbClr val="F3B908"/>
                </a:solidFill>
              </a:rPr>
              <a:t>Decision Tree</a:t>
            </a:r>
          </a:p>
        </p:txBody>
      </p:sp>
      <p:grpSp>
        <p:nvGrpSpPr>
          <p:cNvPr id="22" name="Group 21">
            <a:extLst>
              <a:ext uri="{FF2B5EF4-FFF2-40B4-BE49-F238E27FC236}">
                <a16:creationId xmlns:a16="http://schemas.microsoft.com/office/drawing/2014/main" id="{B28FE3D3-49BB-8326-54DE-407A5708104B}"/>
              </a:ext>
            </a:extLst>
          </p:cNvPr>
          <p:cNvGrpSpPr/>
          <p:nvPr/>
        </p:nvGrpSpPr>
        <p:grpSpPr>
          <a:xfrm>
            <a:off x="888678" y="483443"/>
            <a:ext cx="1163454" cy="1569660"/>
            <a:chOff x="2514600" y="3891164"/>
            <a:chExt cx="1163454" cy="1569660"/>
          </a:xfrm>
        </p:grpSpPr>
        <p:sp>
          <p:nvSpPr>
            <p:cNvPr id="9" name="Rectangle: Rounded Corners 8">
              <a:extLst>
                <a:ext uri="{FF2B5EF4-FFF2-40B4-BE49-F238E27FC236}">
                  <a16:creationId xmlns:a16="http://schemas.microsoft.com/office/drawing/2014/main" id="{0DEFA314-12F7-3C83-157F-9A4F339D3DBA}"/>
                </a:ext>
              </a:extLst>
            </p:cNvPr>
            <p:cNvSpPr/>
            <p:nvPr/>
          </p:nvSpPr>
          <p:spPr>
            <a:xfrm>
              <a:off x="2514600" y="4005923"/>
              <a:ext cx="1163454" cy="1340142"/>
            </a:xfrm>
            <a:prstGeom prst="roundRect">
              <a:avLst/>
            </a:prstGeom>
            <a:solidFill>
              <a:srgbClr val="F3B90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1516A1-5707-3664-FF91-84C8A79E977C}"/>
                </a:ext>
              </a:extLst>
            </p:cNvPr>
            <p:cNvSpPr txBox="1"/>
            <p:nvPr/>
          </p:nvSpPr>
          <p:spPr>
            <a:xfrm>
              <a:off x="2791527" y="3891164"/>
              <a:ext cx="609600" cy="1569660"/>
            </a:xfrm>
            <a:prstGeom prst="rect">
              <a:avLst/>
            </a:prstGeom>
            <a:noFill/>
          </p:spPr>
          <p:txBody>
            <a:bodyPr wrap="square" rtlCol="0">
              <a:spAutoFit/>
            </a:bodyPr>
            <a:lstStyle/>
            <a:p>
              <a:pPr algn="ctr"/>
              <a:r>
                <a:rPr lang="en-US" sz="9600" dirty="0"/>
                <a:t>2</a:t>
              </a:r>
            </a:p>
          </p:txBody>
        </p:sp>
      </p:grpSp>
      <p:sp>
        <p:nvSpPr>
          <p:cNvPr id="4" name="TextBox 3">
            <a:extLst>
              <a:ext uri="{FF2B5EF4-FFF2-40B4-BE49-F238E27FC236}">
                <a16:creationId xmlns:a16="http://schemas.microsoft.com/office/drawing/2014/main" id="{1153E0C3-E455-6C05-A5A8-4C6EC49C7638}"/>
              </a:ext>
            </a:extLst>
          </p:cNvPr>
          <p:cNvSpPr txBox="1"/>
          <p:nvPr/>
        </p:nvSpPr>
        <p:spPr>
          <a:xfrm>
            <a:off x="445256" y="2351401"/>
            <a:ext cx="17150241" cy="2585323"/>
          </a:xfrm>
          <a:prstGeom prst="rect">
            <a:avLst/>
          </a:prstGeom>
          <a:noFill/>
        </p:spPr>
        <p:txBody>
          <a:bodyPr wrap="square">
            <a:spAutoFit/>
          </a:bodyPr>
          <a:lstStyle/>
          <a:p>
            <a:pPr algn="just"/>
            <a:r>
              <a:rPr lang="en-US" sz="5400" b="0" i="0" u="none" strike="noStrike" dirty="0">
                <a:solidFill>
                  <a:schemeClr val="bg1"/>
                </a:solidFill>
                <a:effectLst/>
                <a:latin typeface="Roboto" panose="02000000000000000000" pitchFamily="2" charset="0"/>
              </a:rPr>
              <a:t>Decision Tree is a tree-like structure where each node represents a feature, and the branches represent the decision rules.</a:t>
            </a:r>
            <a:endParaRPr lang="en-US" sz="5400" dirty="0">
              <a:solidFill>
                <a:schemeClr val="bg1"/>
              </a:solidFill>
            </a:endParaRPr>
          </a:p>
        </p:txBody>
      </p:sp>
      <p:sp>
        <p:nvSpPr>
          <p:cNvPr id="11" name="TextBox 10">
            <a:extLst>
              <a:ext uri="{FF2B5EF4-FFF2-40B4-BE49-F238E27FC236}">
                <a16:creationId xmlns:a16="http://schemas.microsoft.com/office/drawing/2014/main" id="{58DCA598-79AF-94B0-5BB2-E75A1AC8E4FF}"/>
              </a:ext>
            </a:extLst>
          </p:cNvPr>
          <p:cNvSpPr txBox="1"/>
          <p:nvPr/>
        </p:nvSpPr>
        <p:spPr>
          <a:xfrm>
            <a:off x="445256" y="4947568"/>
            <a:ext cx="12801600" cy="2400657"/>
          </a:xfrm>
          <a:prstGeom prst="rect">
            <a:avLst/>
          </a:prstGeom>
          <a:noFill/>
        </p:spPr>
        <p:txBody>
          <a:bodyPr wrap="square" rtlCol="0">
            <a:spAutoFit/>
          </a:bodyPr>
          <a:lstStyle/>
          <a:p>
            <a:pPr>
              <a:lnSpc>
                <a:spcPct val="150000"/>
              </a:lnSpc>
            </a:pPr>
            <a:r>
              <a:rPr lang="en-US" sz="6000" b="1" dirty="0">
                <a:solidFill>
                  <a:srgbClr val="F3B908"/>
                </a:solidFill>
                <a:latin typeface="Be Vietnam Pro" pitchFamily="2" charset="-93"/>
              </a:rPr>
              <a:t>Example:  </a:t>
            </a:r>
            <a:r>
              <a:rPr lang="en-US" sz="6000" dirty="0">
                <a:solidFill>
                  <a:schemeClr val="bg1"/>
                </a:solidFill>
                <a:latin typeface="Be Vietnam Pro" pitchFamily="2" charset="-93"/>
              </a:rPr>
              <a:t>2 features – Location</a:t>
            </a:r>
          </a:p>
          <a:p>
            <a:r>
              <a:rPr lang="en-US" sz="6000" dirty="0">
                <a:solidFill>
                  <a:schemeClr val="bg1"/>
                </a:solidFill>
                <a:latin typeface="Be Vietnam Pro" pitchFamily="2" charset="-93"/>
              </a:rPr>
              <a:t>				  				   - Area</a:t>
            </a:r>
          </a:p>
        </p:txBody>
      </p:sp>
      <p:sp>
        <p:nvSpPr>
          <p:cNvPr id="13" name="Freeform 5">
            <a:extLst>
              <a:ext uri="{FF2B5EF4-FFF2-40B4-BE49-F238E27FC236}">
                <a16:creationId xmlns:a16="http://schemas.microsoft.com/office/drawing/2014/main" id="{DB806063-AB4D-FC6D-EB03-B90AA8A62D91}"/>
              </a:ext>
            </a:extLst>
          </p:cNvPr>
          <p:cNvSpPr/>
          <p:nvPr/>
        </p:nvSpPr>
        <p:spPr>
          <a:xfrm rot="2687254">
            <a:off x="15606490" y="6862936"/>
            <a:ext cx="2737263" cy="4246563"/>
          </a:xfrm>
          <a:custGeom>
            <a:avLst/>
            <a:gdLst/>
            <a:ahLst/>
            <a:cxnLst/>
            <a:rect l="l" t="t" r="r" b="b"/>
            <a:pathLst>
              <a:path w="2737263" h="4246563">
                <a:moveTo>
                  <a:pt x="0" y="0"/>
                </a:moveTo>
                <a:lnTo>
                  <a:pt x="2737263" y="0"/>
                </a:lnTo>
                <a:lnTo>
                  <a:pt x="2737263" y="4246563"/>
                </a:lnTo>
                <a:lnTo>
                  <a:pt x="0" y="4246563"/>
                </a:lnTo>
                <a:lnTo>
                  <a:pt x="0" y="0"/>
                </a:lnTo>
                <a:close/>
              </a:path>
            </a:pathLst>
          </a:custGeom>
          <a:blipFill>
            <a:blip r:embed="rId2"/>
            <a:stretch>
              <a:fillRect/>
            </a:stretch>
          </a:blipFill>
        </p:spPr>
        <p:txBody>
          <a:bodyPr/>
          <a:lstStyle/>
          <a:p>
            <a:endParaRPr lang="en-US"/>
          </a:p>
        </p:txBody>
      </p:sp>
      <p:sp>
        <p:nvSpPr>
          <p:cNvPr id="15" name="Freeform 3">
            <a:extLst>
              <a:ext uri="{FF2B5EF4-FFF2-40B4-BE49-F238E27FC236}">
                <a16:creationId xmlns:a16="http://schemas.microsoft.com/office/drawing/2014/main" id="{73385579-2A28-A063-516E-8EC7F707C2A5}"/>
              </a:ext>
            </a:extLst>
          </p:cNvPr>
          <p:cNvSpPr/>
          <p:nvPr/>
        </p:nvSpPr>
        <p:spPr>
          <a:xfrm rot="4636371">
            <a:off x="-3669545" y="6634725"/>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3"/>
            <a:stretch>
              <a:fillRect/>
            </a:stretch>
          </a:blipFill>
        </p:spPr>
        <p:txBody>
          <a:bodyPr/>
          <a:lstStyle/>
          <a:p>
            <a:endParaRPr lang="en-US"/>
          </a:p>
        </p:txBody>
      </p:sp>
    </p:spTree>
    <p:extLst>
      <p:ext uri="{BB962C8B-B14F-4D97-AF65-F5344CB8AC3E}">
        <p14:creationId xmlns:p14="http://schemas.microsoft.com/office/powerpoint/2010/main" val="672165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875E8E-4693-0945-7528-483F8567556A}"/>
              </a:ext>
            </a:extLst>
          </p:cNvPr>
          <p:cNvSpPr txBox="1"/>
          <p:nvPr/>
        </p:nvSpPr>
        <p:spPr>
          <a:xfrm>
            <a:off x="4470558" y="647700"/>
            <a:ext cx="9346884" cy="1015663"/>
          </a:xfrm>
          <a:prstGeom prst="rect">
            <a:avLst/>
          </a:prstGeom>
          <a:noFill/>
        </p:spPr>
        <p:txBody>
          <a:bodyPr wrap="square" rtlCol="0">
            <a:spAutoFit/>
          </a:bodyPr>
          <a:lstStyle/>
          <a:p>
            <a:pPr algn="ctr"/>
            <a:r>
              <a:rPr lang="en-US" sz="6000" dirty="0">
                <a:solidFill>
                  <a:schemeClr val="bg1"/>
                </a:solidFill>
                <a:latin typeface="Be Vietnam Pro" pitchFamily="2" charset="-93"/>
              </a:rPr>
              <a:t>Location: Suburban</a:t>
            </a:r>
          </a:p>
        </p:txBody>
      </p:sp>
      <p:cxnSp>
        <p:nvCxnSpPr>
          <p:cNvPr id="13" name="Straight Arrow Connector 12">
            <a:extLst>
              <a:ext uri="{FF2B5EF4-FFF2-40B4-BE49-F238E27FC236}">
                <a16:creationId xmlns:a16="http://schemas.microsoft.com/office/drawing/2014/main" id="{A475AA98-BCAB-A76B-EE2E-997ED5AD927D}"/>
              </a:ext>
            </a:extLst>
          </p:cNvPr>
          <p:cNvCxnSpPr>
            <a:cxnSpLocks/>
          </p:cNvCxnSpPr>
          <p:nvPr/>
        </p:nvCxnSpPr>
        <p:spPr>
          <a:xfrm flipH="1">
            <a:off x="6248400" y="1897417"/>
            <a:ext cx="1524001" cy="2057400"/>
          </a:xfrm>
          <a:prstGeom prst="straightConnector1">
            <a:avLst/>
          </a:prstGeom>
          <a:ln w="6350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5FECEEB-21F2-C585-AAC6-EB4A96A57D13}"/>
              </a:ext>
            </a:extLst>
          </p:cNvPr>
          <p:cNvSpPr txBox="1"/>
          <p:nvPr/>
        </p:nvSpPr>
        <p:spPr>
          <a:xfrm>
            <a:off x="9372602" y="4530969"/>
            <a:ext cx="6629400" cy="1015663"/>
          </a:xfrm>
          <a:prstGeom prst="rect">
            <a:avLst/>
          </a:prstGeom>
          <a:noFill/>
        </p:spPr>
        <p:txBody>
          <a:bodyPr wrap="square" rtlCol="0">
            <a:spAutoFit/>
          </a:bodyPr>
          <a:lstStyle/>
          <a:p>
            <a:pPr algn="ctr"/>
            <a:r>
              <a:rPr lang="en-US" sz="6000" dirty="0">
                <a:solidFill>
                  <a:schemeClr val="bg1"/>
                </a:solidFill>
                <a:latin typeface="Be Vietnam Pro" pitchFamily="2" charset="-93"/>
              </a:rPr>
              <a:t>Area &gt; 2 acres</a:t>
            </a:r>
          </a:p>
        </p:txBody>
      </p:sp>
      <p:cxnSp>
        <p:nvCxnSpPr>
          <p:cNvPr id="18" name="Straight Arrow Connector 17">
            <a:extLst>
              <a:ext uri="{FF2B5EF4-FFF2-40B4-BE49-F238E27FC236}">
                <a16:creationId xmlns:a16="http://schemas.microsoft.com/office/drawing/2014/main" id="{6D35D122-B6A9-FBB2-CFE4-083081DF96BB}"/>
              </a:ext>
            </a:extLst>
          </p:cNvPr>
          <p:cNvCxnSpPr>
            <a:cxnSpLocks/>
          </p:cNvCxnSpPr>
          <p:nvPr/>
        </p:nvCxnSpPr>
        <p:spPr>
          <a:xfrm>
            <a:off x="10515601" y="1897417"/>
            <a:ext cx="1524001" cy="2057400"/>
          </a:xfrm>
          <a:prstGeom prst="straightConnector1">
            <a:avLst/>
          </a:prstGeom>
          <a:ln w="6350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A85F6B62-762A-2FB8-D445-F4A6BBB49BE8}"/>
              </a:ext>
            </a:extLst>
          </p:cNvPr>
          <p:cNvSpPr txBox="1"/>
          <p:nvPr/>
        </p:nvSpPr>
        <p:spPr>
          <a:xfrm>
            <a:off x="2286000" y="4533900"/>
            <a:ext cx="6629400" cy="1015663"/>
          </a:xfrm>
          <a:prstGeom prst="rect">
            <a:avLst/>
          </a:prstGeom>
          <a:noFill/>
        </p:spPr>
        <p:txBody>
          <a:bodyPr wrap="square" rtlCol="0">
            <a:spAutoFit/>
          </a:bodyPr>
          <a:lstStyle/>
          <a:p>
            <a:pPr algn="ctr"/>
            <a:r>
              <a:rPr lang="en-US" sz="6000" dirty="0">
                <a:solidFill>
                  <a:schemeClr val="bg1"/>
                </a:solidFill>
                <a:latin typeface="Be Vietnam Pro" pitchFamily="2" charset="-93"/>
              </a:rPr>
              <a:t>Area &gt; 10</a:t>
            </a:r>
            <a:r>
              <a:rPr lang="en-US" sz="6000" baseline="30000" dirty="0">
                <a:solidFill>
                  <a:schemeClr val="bg1"/>
                </a:solidFill>
                <a:latin typeface="Be Vietnam Pro" pitchFamily="2" charset="-93"/>
              </a:rPr>
              <a:t>4</a:t>
            </a:r>
            <a:r>
              <a:rPr lang="en-US" sz="6000" dirty="0">
                <a:solidFill>
                  <a:schemeClr val="bg1"/>
                </a:solidFill>
                <a:latin typeface="Be Vietnam Pro" pitchFamily="2" charset="-93"/>
              </a:rPr>
              <a:t> sq ft</a:t>
            </a:r>
          </a:p>
        </p:txBody>
      </p:sp>
      <p:cxnSp>
        <p:nvCxnSpPr>
          <p:cNvPr id="20" name="Straight Arrow Connector 19">
            <a:extLst>
              <a:ext uri="{FF2B5EF4-FFF2-40B4-BE49-F238E27FC236}">
                <a16:creationId xmlns:a16="http://schemas.microsoft.com/office/drawing/2014/main" id="{C5B60ABD-12A9-18D0-E3B0-40CF7875D403}"/>
              </a:ext>
            </a:extLst>
          </p:cNvPr>
          <p:cNvCxnSpPr>
            <a:cxnSpLocks/>
          </p:cNvCxnSpPr>
          <p:nvPr/>
        </p:nvCxnSpPr>
        <p:spPr>
          <a:xfrm flipH="1">
            <a:off x="3788351" y="6050898"/>
            <a:ext cx="1143001" cy="1543050"/>
          </a:xfrm>
          <a:prstGeom prst="straightConnector1">
            <a:avLst/>
          </a:prstGeom>
          <a:ln w="6350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CD1A4593-F6CF-3747-554D-2D10037A82E5}"/>
              </a:ext>
            </a:extLst>
          </p:cNvPr>
          <p:cNvCxnSpPr>
            <a:cxnSpLocks/>
          </p:cNvCxnSpPr>
          <p:nvPr/>
        </p:nvCxnSpPr>
        <p:spPr>
          <a:xfrm>
            <a:off x="5998150" y="6050898"/>
            <a:ext cx="1143001" cy="1543050"/>
          </a:xfrm>
          <a:prstGeom prst="straightConnector1">
            <a:avLst/>
          </a:prstGeom>
          <a:ln w="6350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9742D0B-83FF-82AB-553F-5AD3641D6066}"/>
              </a:ext>
            </a:extLst>
          </p:cNvPr>
          <p:cNvCxnSpPr>
            <a:cxnSpLocks/>
          </p:cNvCxnSpPr>
          <p:nvPr/>
        </p:nvCxnSpPr>
        <p:spPr>
          <a:xfrm flipH="1">
            <a:off x="11353801" y="6050898"/>
            <a:ext cx="1143001" cy="1543050"/>
          </a:xfrm>
          <a:prstGeom prst="straightConnector1">
            <a:avLst/>
          </a:prstGeom>
          <a:ln w="6350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796D190-0A30-4309-616B-21D26E1E36B3}"/>
              </a:ext>
            </a:extLst>
          </p:cNvPr>
          <p:cNvCxnSpPr>
            <a:cxnSpLocks/>
          </p:cNvCxnSpPr>
          <p:nvPr/>
        </p:nvCxnSpPr>
        <p:spPr>
          <a:xfrm>
            <a:off x="13563600" y="6050898"/>
            <a:ext cx="1143001" cy="1543050"/>
          </a:xfrm>
          <a:prstGeom prst="straightConnector1">
            <a:avLst/>
          </a:prstGeom>
          <a:ln w="63500">
            <a:solidFill>
              <a:schemeClr val="bg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EB4C77FA-6A05-92F5-A1E0-09F63DF26206}"/>
              </a:ext>
            </a:extLst>
          </p:cNvPr>
          <p:cNvSpPr txBox="1"/>
          <p:nvPr/>
        </p:nvSpPr>
        <p:spPr>
          <a:xfrm>
            <a:off x="4470558" y="2199936"/>
            <a:ext cx="2387442" cy="830997"/>
          </a:xfrm>
          <a:prstGeom prst="rect">
            <a:avLst/>
          </a:prstGeom>
          <a:noFill/>
        </p:spPr>
        <p:txBody>
          <a:bodyPr wrap="square" rtlCol="0">
            <a:spAutoFit/>
          </a:bodyPr>
          <a:lstStyle/>
          <a:p>
            <a:pPr algn="ctr"/>
            <a:r>
              <a:rPr lang="en-US" sz="4800" dirty="0">
                <a:solidFill>
                  <a:srgbClr val="F3B908"/>
                </a:solidFill>
                <a:latin typeface="Be Vietnam Pro" pitchFamily="2" charset="-93"/>
              </a:rPr>
              <a:t>true</a:t>
            </a:r>
          </a:p>
        </p:txBody>
      </p:sp>
      <p:sp>
        <p:nvSpPr>
          <p:cNvPr id="27" name="TextBox 26">
            <a:extLst>
              <a:ext uri="{FF2B5EF4-FFF2-40B4-BE49-F238E27FC236}">
                <a16:creationId xmlns:a16="http://schemas.microsoft.com/office/drawing/2014/main" id="{F44B3026-D262-4665-1D60-8EB2A9D4EE3E}"/>
              </a:ext>
            </a:extLst>
          </p:cNvPr>
          <p:cNvSpPr txBox="1"/>
          <p:nvPr/>
        </p:nvSpPr>
        <p:spPr>
          <a:xfrm>
            <a:off x="6480829" y="6139229"/>
            <a:ext cx="2387442" cy="830997"/>
          </a:xfrm>
          <a:prstGeom prst="rect">
            <a:avLst/>
          </a:prstGeom>
          <a:noFill/>
        </p:spPr>
        <p:txBody>
          <a:bodyPr wrap="square" rtlCol="0">
            <a:spAutoFit/>
          </a:bodyPr>
          <a:lstStyle/>
          <a:p>
            <a:pPr algn="ctr"/>
            <a:r>
              <a:rPr lang="en-US" sz="4800" dirty="0">
                <a:solidFill>
                  <a:srgbClr val="F3B908"/>
                </a:solidFill>
                <a:latin typeface="Be Vietnam Pro" pitchFamily="2" charset="-93"/>
              </a:rPr>
              <a:t>false</a:t>
            </a:r>
          </a:p>
        </p:txBody>
      </p:sp>
      <p:sp>
        <p:nvSpPr>
          <p:cNvPr id="28" name="TextBox 27">
            <a:extLst>
              <a:ext uri="{FF2B5EF4-FFF2-40B4-BE49-F238E27FC236}">
                <a16:creationId xmlns:a16="http://schemas.microsoft.com/office/drawing/2014/main" id="{503DCB68-4608-59F0-F8DD-D6747B60C75E}"/>
              </a:ext>
            </a:extLst>
          </p:cNvPr>
          <p:cNvSpPr txBox="1"/>
          <p:nvPr/>
        </p:nvSpPr>
        <p:spPr>
          <a:xfrm>
            <a:off x="2203938" y="6128646"/>
            <a:ext cx="2387442" cy="830997"/>
          </a:xfrm>
          <a:prstGeom prst="rect">
            <a:avLst/>
          </a:prstGeom>
          <a:noFill/>
        </p:spPr>
        <p:txBody>
          <a:bodyPr wrap="square" rtlCol="0">
            <a:spAutoFit/>
          </a:bodyPr>
          <a:lstStyle/>
          <a:p>
            <a:pPr algn="ctr"/>
            <a:r>
              <a:rPr lang="en-US" sz="4800" dirty="0">
                <a:solidFill>
                  <a:srgbClr val="F3B908"/>
                </a:solidFill>
                <a:latin typeface="Be Vietnam Pro" pitchFamily="2" charset="-93"/>
              </a:rPr>
              <a:t>true</a:t>
            </a:r>
          </a:p>
        </p:txBody>
      </p:sp>
      <p:sp>
        <p:nvSpPr>
          <p:cNvPr id="29" name="TextBox 28">
            <a:extLst>
              <a:ext uri="{FF2B5EF4-FFF2-40B4-BE49-F238E27FC236}">
                <a16:creationId xmlns:a16="http://schemas.microsoft.com/office/drawing/2014/main" id="{5B061FCE-5E84-7459-35A5-E7AC39F9ABEA}"/>
              </a:ext>
            </a:extLst>
          </p:cNvPr>
          <p:cNvSpPr txBox="1"/>
          <p:nvPr/>
        </p:nvSpPr>
        <p:spPr>
          <a:xfrm>
            <a:off x="11430000" y="2199936"/>
            <a:ext cx="2387442" cy="830997"/>
          </a:xfrm>
          <a:prstGeom prst="rect">
            <a:avLst/>
          </a:prstGeom>
          <a:noFill/>
        </p:spPr>
        <p:txBody>
          <a:bodyPr wrap="square" rtlCol="0">
            <a:spAutoFit/>
          </a:bodyPr>
          <a:lstStyle/>
          <a:p>
            <a:pPr algn="ctr"/>
            <a:r>
              <a:rPr lang="en-US" sz="4800" dirty="0">
                <a:solidFill>
                  <a:srgbClr val="F3B908"/>
                </a:solidFill>
                <a:latin typeface="Be Vietnam Pro" pitchFamily="2" charset="-93"/>
              </a:rPr>
              <a:t>false</a:t>
            </a:r>
          </a:p>
        </p:txBody>
      </p:sp>
      <p:sp>
        <p:nvSpPr>
          <p:cNvPr id="30" name="TextBox 29">
            <a:extLst>
              <a:ext uri="{FF2B5EF4-FFF2-40B4-BE49-F238E27FC236}">
                <a16:creationId xmlns:a16="http://schemas.microsoft.com/office/drawing/2014/main" id="{F7B2AEF6-1428-C00D-C03A-9AD48292B1C9}"/>
              </a:ext>
            </a:extLst>
          </p:cNvPr>
          <p:cNvSpPr txBox="1"/>
          <p:nvPr/>
        </p:nvSpPr>
        <p:spPr>
          <a:xfrm>
            <a:off x="14020800" y="6141669"/>
            <a:ext cx="2387442" cy="830997"/>
          </a:xfrm>
          <a:prstGeom prst="rect">
            <a:avLst/>
          </a:prstGeom>
          <a:noFill/>
        </p:spPr>
        <p:txBody>
          <a:bodyPr wrap="square" rtlCol="0">
            <a:spAutoFit/>
          </a:bodyPr>
          <a:lstStyle/>
          <a:p>
            <a:pPr algn="ctr"/>
            <a:r>
              <a:rPr lang="en-US" sz="4800" dirty="0">
                <a:solidFill>
                  <a:srgbClr val="F3B908"/>
                </a:solidFill>
                <a:latin typeface="Be Vietnam Pro" pitchFamily="2" charset="-93"/>
              </a:rPr>
              <a:t>false</a:t>
            </a:r>
          </a:p>
        </p:txBody>
      </p:sp>
      <p:sp>
        <p:nvSpPr>
          <p:cNvPr id="31" name="TextBox 30">
            <a:extLst>
              <a:ext uri="{FF2B5EF4-FFF2-40B4-BE49-F238E27FC236}">
                <a16:creationId xmlns:a16="http://schemas.microsoft.com/office/drawing/2014/main" id="{81FEBBEB-F81C-3B09-B2C7-C559AF155A63}"/>
              </a:ext>
            </a:extLst>
          </p:cNvPr>
          <p:cNvSpPr txBox="1"/>
          <p:nvPr/>
        </p:nvSpPr>
        <p:spPr>
          <a:xfrm>
            <a:off x="9743909" y="6131086"/>
            <a:ext cx="2387442" cy="830997"/>
          </a:xfrm>
          <a:prstGeom prst="rect">
            <a:avLst/>
          </a:prstGeom>
          <a:noFill/>
        </p:spPr>
        <p:txBody>
          <a:bodyPr wrap="square" rtlCol="0">
            <a:spAutoFit/>
          </a:bodyPr>
          <a:lstStyle/>
          <a:p>
            <a:pPr algn="ctr"/>
            <a:r>
              <a:rPr lang="en-US" sz="4800" dirty="0">
                <a:solidFill>
                  <a:srgbClr val="F3B908"/>
                </a:solidFill>
                <a:latin typeface="Be Vietnam Pro" pitchFamily="2" charset="-93"/>
              </a:rPr>
              <a:t>true</a:t>
            </a:r>
          </a:p>
        </p:txBody>
      </p:sp>
    </p:spTree>
    <p:extLst>
      <p:ext uri="{BB962C8B-B14F-4D97-AF65-F5344CB8AC3E}">
        <p14:creationId xmlns:p14="http://schemas.microsoft.com/office/powerpoint/2010/main" val="12793440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A1A18"/>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391A46-0C80-9B3A-DC72-E8094A373C8D}"/>
              </a:ext>
            </a:extLst>
          </p:cNvPr>
          <p:cNvSpPr txBox="1"/>
          <p:nvPr/>
        </p:nvSpPr>
        <p:spPr>
          <a:xfrm>
            <a:off x="2514600" y="7951014"/>
            <a:ext cx="11590006" cy="1569660"/>
          </a:xfrm>
          <a:prstGeom prst="rect">
            <a:avLst/>
          </a:prstGeom>
          <a:noFill/>
        </p:spPr>
        <p:txBody>
          <a:bodyPr wrap="square" rtlCol="0">
            <a:spAutoFit/>
          </a:bodyPr>
          <a:lstStyle/>
          <a:p>
            <a:r>
              <a:rPr lang="en-US" sz="9600" dirty="0">
                <a:solidFill>
                  <a:srgbClr val="F3B908"/>
                </a:solidFill>
              </a:rPr>
              <a:t>Random Forest</a:t>
            </a:r>
          </a:p>
        </p:txBody>
      </p:sp>
      <p:grpSp>
        <p:nvGrpSpPr>
          <p:cNvPr id="22" name="Group 21">
            <a:extLst>
              <a:ext uri="{FF2B5EF4-FFF2-40B4-BE49-F238E27FC236}">
                <a16:creationId xmlns:a16="http://schemas.microsoft.com/office/drawing/2014/main" id="{B28FE3D3-49BB-8326-54DE-407A5708104B}"/>
              </a:ext>
            </a:extLst>
          </p:cNvPr>
          <p:cNvGrpSpPr/>
          <p:nvPr/>
        </p:nvGrpSpPr>
        <p:grpSpPr>
          <a:xfrm>
            <a:off x="888678" y="7989114"/>
            <a:ext cx="1163454" cy="1569660"/>
            <a:chOff x="2514600" y="3891164"/>
            <a:chExt cx="1163454" cy="1569660"/>
          </a:xfrm>
        </p:grpSpPr>
        <p:sp>
          <p:nvSpPr>
            <p:cNvPr id="9" name="Rectangle: Rounded Corners 8">
              <a:extLst>
                <a:ext uri="{FF2B5EF4-FFF2-40B4-BE49-F238E27FC236}">
                  <a16:creationId xmlns:a16="http://schemas.microsoft.com/office/drawing/2014/main" id="{0DEFA314-12F7-3C83-157F-9A4F339D3DBA}"/>
                </a:ext>
              </a:extLst>
            </p:cNvPr>
            <p:cNvSpPr/>
            <p:nvPr/>
          </p:nvSpPr>
          <p:spPr>
            <a:xfrm>
              <a:off x="2514600" y="4005923"/>
              <a:ext cx="1163454" cy="1340142"/>
            </a:xfrm>
            <a:prstGeom prst="roundRect">
              <a:avLst/>
            </a:prstGeom>
            <a:solidFill>
              <a:srgbClr val="F3B90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1516A1-5707-3664-FF91-84C8A79E977C}"/>
                </a:ext>
              </a:extLst>
            </p:cNvPr>
            <p:cNvSpPr txBox="1"/>
            <p:nvPr/>
          </p:nvSpPr>
          <p:spPr>
            <a:xfrm>
              <a:off x="2791527" y="3891164"/>
              <a:ext cx="609600" cy="1569660"/>
            </a:xfrm>
            <a:prstGeom prst="rect">
              <a:avLst/>
            </a:prstGeom>
            <a:noFill/>
          </p:spPr>
          <p:txBody>
            <a:bodyPr wrap="square" rtlCol="0">
              <a:spAutoFit/>
            </a:bodyPr>
            <a:lstStyle/>
            <a:p>
              <a:pPr algn="ctr"/>
              <a:r>
                <a:rPr lang="en-US" sz="9600" dirty="0"/>
                <a:t>3</a:t>
              </a:r>
            </a:p>
          </p:txBody>
        </p:sp>
      </p:grpSp>
      <p:sp>
        <p:nvSpPr>
          <p:cNvPr id="12" name="TextBox 11">
            <a:extLst>
              <a:ext uri="{FF2B5EF4-FFF2-40B4-BE49-F238E27FC236}">
                <a16:creationId xmlns:a16="http://schemas.microsoft.com/office/drawing/2014/main" id="{9937BAFA-0362-04A5-BC31-6ECDC98610AE}"/>
              </a:ext>
            </a:extLst>
          </p:cNvPr>
          <p:cNvSpPr txBox="1"/>
          <p:nvPr/>
        </p:nvSpPr>
        <p:spPr>
          <a:xfrm>
            <a:off x="718692" y="2465844"/>
            <a:ext cx="17112107" cy="2677656"/>
          </a:xfrm>
          <a:prstGeom prst="rect">
            <a:avLst/>
          </a:prstGeom>
          <a:noFill/>
        </p:spPr>
        <p:txBody>
          <a:bodyPr wrap="square">
            <a:spAutoFit/>
          </a:bodyPr>
          <a:lstStyle/>
          <a:p>
            <a:r>
              <a:rPr lang="en-US" sz="4800" b="0" i="0" u="none" strike="noStrike" dirty="0">
                <a:solidFill>
                  <a:schemeClr val="bg1"/>
                </a:solidFill>
                <a:effectLst/>
                <a:latin typeface="Be Vietnam Pro" pitchFamily="2" charset="-93"/>
              </a:rPr>
              <a:t>The weakness of </a:t>
            </a:r>
            <a:r>
              <a:rPr lang="en-US" sz="4800" b="1" i="0" u="none" strike="noStrike" dirty="0">
                <a:solidFill>
                  <a:srgbClr val="F3B908"/>
                </a:solidFill>
                <a:effectLst/>
                <a:latin typeface="Be Vietnam Pro" pitchFamily="2" charset="-93"/>
              </a:rPr>
              <a:t>Decision Tree (DT) </a:t>
            </a:r>
            <a:r>
              <a:rPr lang="en-US" sz="4800" b="0" i="0" u="none" strike="noStrike" dirty="0">
                <a:solidFill>
                  <a:schemeClr val="bg1"/>
                </a:solidFill>
                <a:effectLst/>
                <a:latin typeface="Be Vietnam Pro" pitchFamily="2" charset="-93"/>
              </a:rPr>
              <a:t>is that they tend to overfit the data and not perform well on the test set. </a:t>
            </a:r>
          </a:p>
          <a:p>
            <a:br>
              <a:rPr lang="en-US" sz="3600" b="0" i="0" u="none" strike="noStrike" dirty="0">
                <a:solidFill>
                  <a:schemeClr val="bg1"/>
                </a:solidFill>
                <a:effectLst/>
                <a:latin typeface="Be Vietnam Pro" pitchFamily="2" charset="-93"/>
              </a:rPr>
            </a:br>
            <a:endParaRPr lang="en-US" sz="3600" dirty="0">
              <a:solidFill>
                <a:schemeClr val="bg1"/>
              </a:solidFill>
              <a:latin typeface="Be Vietnam Pro" pitchFamily="2" charset="-93"/>
            </a:endParaRPr>
          </a:p>
        </p:txBody>
      </p:sp>
      <p:sp>
        <p:nvSpPr>
          <p:cNvPr id="14" name="TextBox 13">
            <a:extLst>
              <a:ext uri="{FF2B5EF4-FFF2-40B4-BE49-F238E27FC236}">
                <a16:creationId xmlns:a16="http://schemas.microsoft.com/office/drawing/2014/main" id="{FDD9C788-477F-A3C4-5465-25996DACAF62}"/>
              </a:ext>
            </a:extLst>
          </p:cNvPr>
          <p:cNvSpPr txBox="1"/>
          <p:nvPr/>
        </p:nvSpPr>
        <p:spPr>
          <a:xfrm>
            <a:off x="718692" y="4628507"/>
            <a:ext cx="18407507" cy="1477328"/>
          </a:xfrm>
          <a:prstGeom prst="rect">
            <a:avLst/>
          </a:prstGeom>
          <a:noFill/>
        </p:spPr>
        <p:txBody>
          <a:bodyPr wrap="square">
            <a:spAutoFit/>
          </a:bodyPr>
          <a:lstStyle/>
          <a:p>
            <a:r>
              <a:rPr lang="en-US" sz="4500" dirty="0">
                <a:solidFill>
                  <a:srgbClr val="F3B908"/>
                </a:solidFill>
                <a:latin typeface="Be Vietnam Pro" pitchFamily="2" charset="-93"/>
                <a:sym typeface="Wingdings" panose="05000000000000000000" pitchFamily="2" charset="2"/>
              </a:rPr>
              <a:t></a:t>
            </a:r>
            <a:r>
              <a:rPr lang="en-US" sz="4500" dirty="0">
                <a:solidFill>
                  <a:schemeClr val="bg1"/>
                </a:solidFill>
                <a:latin typeface="Be Vietnam Pro" pitchFamily="2" charset="-93"/>
                <a:sym typeface="Wingdings" panose="05000000000000000000" pitchFamily="2" charset="2"/>
              </a:rPr>
              <a:t> </a:t>
            </a:r>
            <a:r>
              <a:rPr lang="en-US" sz="4500" b="1" dirty="0">
                <a:solidFill>
                  <a:srgbClr val="F3B908"/>
                </a:solidFill>
                <a:latin typeface="Be Vietnam Pro" pitchFamily="2" charset="-93"/>
              </a:rPr>
              <a:t>Random Forest </a:t>
            </a:r>
            <a:r>
              <a:rPr lang="en-US" sz="4500" dirty="0">
                <a:solidFill>
                  <a:schemeClr val="bg1"/>
                </a:solidFill>
                <a:latin typeface="Be Vietnam Pro" pitchFamily="2" charset="-93"/>
              </a:rPr>
              <a:t>is an ensemble learning algorithm that combines the simplicity of DTs.</a:t>
            </a:r>
          </a:p>
        </p:txBody>
      </p:sp>
      <p:sp>
        <p:nvSpPr>
          <p:cNvPr id="15" name="Freeform 3">
            <a:extLst>
              <a:ext uri="{FF2B5EF4-FFF2-40B4-BE49-F238E27FC236}">
                <a16:creationId xmlns:a16="http://schemas.microsoft.com/office/drawing/2014/main" id="{EF7D85CF-6A69-8B2A-B2D4-1EE30A9AC50C}"/>
              </a:ext>
            </a:extLst>
          </p:cNvPr>
          <p:cNvSpPr/>
          <p:nvPr/>
        </p:nvSpPr>
        <p:spPr>
          <a:xfrm rot="4636371">
            <a:off x="13284521" y="5946783"/>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2"/>
            <a:stretch>
              <a:fillRect/>
            </a:stretch>
          </a:blipFill>
        </p:spPr>
        <p:txBody>
          <a:bodyPr/>
          <a:lstStyle/>
          <a:p>
            <a:endParaRPr lang="en-US"/>
          </a:p>
        </p:txBody>
      </p:sp>
      <p:sp>
        <p:nvSpPr>
          <p:cNvPr id="16" name="Freeform 6">
            <a:extLst>
              <a:ext uri="{FF2B5EF4-FFF2-40B4-BE49-F238E27FC236}">
                <a16:creationId xmlns:a16="http://schemas.microsoft.com/office/drawing/2014/main" id="{3AFC820A-F569-E7FD-F42B-CA8F7220493B}"/>
              </a:ext>
            </a:extLst>
          </p:cNvPr>
          <p:cNvSpPr/>
          <p:nvPr/>
        </p:nvSpPr>
        <p:spPr>
          <a:xfrm rot="3142433">
            <a:off x="-141166" y="-1065954"/>
            <a:ext cx="2059688" cy="3566559"/>
          </a:xfrm>
          <a:custGeom>
            <a:avLst/>
            <a:gdLst/>
            <a:ahLst/>
            <a:cxnLst/>
            <a:rect l="l" t="t" r="r" b="b"/>
            <a:pathLst>
              <a:path w="2059688" h="3566559">
                <a:moveTo>
                  <a:pt x="0" y="0"/>
                </a:moveTo>
                <a:lnTo>
                  <a:pt x="2059688" y="0"/>
                </a:lnTo>
                <a:lnTo>
                  <a:pt x="2059688" y="3566559"/>
                </a:lnTo>
                <a:lnTo>
                  <a:pt x="0" y="3566559"/>
                </a:lnTo>
                <a:lnTo>
                  <a:pt x="0" y="0"/>
                </a:lnTo>
                <a:close/>
              </a:path>
            </a:pathLst>
          </a:custGeom>
          <a:blipFill>
            <a:blip r:embed="rId3"/>
            <a:stretch>
              <a:fillRect/>
            </a:stretch>
          </a:blipFill>
        </p:spPr>
        <p:txBody>
          <a:bodyPr/>
          <a:lstStyle/>
          <a:p>
            <a:endParaRPr lang="en-US"/>
          </a:p>
        </p:txBody>
      </p:sp>
    </p:spTree>
    <p:extLst>
      <p:ext uri="{BB962C8B-B14F-4D97-AF65-F5344CB8AC3E}">
        <p14:creationId xmlns:p14="http://schemas.microsoft.com/office/powerpoint/2010/main" val="31335810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951</TotalTime>
  <Words>737</Words>
  <Application>Microsoft Office PowerPoint</Application>
  <PresentationFormat>Custom</PresentationFormat>
  <Paragraphs>116</Paragraphs>
  <Slides>19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Montserrat</vt:lpstr>
      <vt:lpstr>Baloo Bhaijaan</vt:lpstr>
      <vt:lpstr>Calibri</vt:lpstr>
      <vt:lpstr>Arial</vt:lpstr>
      <vt:lpstr>Be Vietnam Pro</vt:lpstr>
      <vt:lpstr>Glacial Indifference</vt:lpstr>
      <vt:lpstr>Glacial Indifference Bold</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Ngo Minh Trung 20226004</cp:lastModifiedBy>
  <cp:revision>132</cp:revision>
  <dcterms:created xsi:type="dcterms:W3CDTF">2006-08-16T00:00:00Z</dcterms:created>
  <dcterms:modified xsi:type="dcterms:W3CDTF">2024-05-21T05:39:04Z</dcterms:modified>
  <dc:identifier>DAGB2Ans658</dc:identifier>
</cp:coreProperties>
</file>

<file path=docProps/thumbnail.jpeg>
</file>